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5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4" r:id="rId4"/>
    <p:sldMasterId id="2147483685" r:id="rId5"/>
    <p:sldMasterId id="2147483686" r:id="rId6"/>
    <p:sldMasterId id="2147483687" r:id="rId7"/>
    <p:sldMasterId id="2147483688" r:id="rId8"/>
  </p:sldMasterIdLst>
  <p:notesMasterIdLst>
    <p:notesMasterId r:id="rId9"/>
  </p:notes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3" r:id="rId37"/>
    <p:sldId id="284" r:id="rId38"/>
    <p:sldId id="285" r:id="rId39"/>
    <p:sldId id="286" r:id="rId40"/>
    <p:sldId id="287" r:id="rId41"/>
    <p:sldId id="288" r:id="rId42"/>
    <p:sldId id="289" r:id="rId43"/>
    <p:sldId id="290" r:id="rId44"/>
    <p:sldId id="291" r:id="rId45"/>
    <p:sldId id="292" r:id="rId46"/>
    <p:sldId id="293" r:id="rId47"/>
    <p:sldId id="294" r:id="rId48"/>
    <p:sldId id="295" r:id="rId49"/>
  </p:sldIdLst>
  <p:sldSz cy="5143500" cx="9144000"/>
  <p:notesSz cx="6858000" cy="9144000"/>
  <p:embeddedFontLst>
    <p:embeddedFont>
      <p:font typeface="Libre Franklin"/>
      <p:regular r:id="rId50"/>
      <p:bold r:id="rId51"/>
      <p:italic r:id="rId52"/>
      <p:boldItalic r:id="rId53"/>
    </p:embeddedFont>
    <p:embeddedFont>
      <p:font typeface="Roboto"/>
      <p:regular r:id="rId54"/>
      <p:bold r:id="rId55"/>
      <p:italic r:id="rId56"/>
      <p:boldItalic r:id="rId57"/>
    </p:embeddedFont>
    <p:embeddedFont>
      <p:font typeface="PT Serif"/>
      <p:regular r:id="rId58"/>
      <p:bold r:id="rId59"/>
      <p:italic r:id="rId60"/>
      <p:boldItalic r:id="rId61"/>
    </p:embeddedFont>
    <p:embeddedFont>
      <p:font typeface="DM Sans ExtraBold"/>
      <p:bold r:id="rId62"/>
      <p:boldItalic r:id="rId63"/>
    </p:embeddedFont>
    <p:embeddedFont>
      <p:font typeface="Libre Franklin Medium"/>
      <p:regular r:id="rId64"/>
      <p:bold r:id="rId65"/>
      <p:italic r:id="rId66"/>
      <p:boldItalic r:id="rId67"/>
    </p:embeddedFont>
    <p:embeddedFont>
      <p:font typeface="Epilogue"/>
      <p:regular r:id="rId68"/>
      <p:bold r:id="rId69"/>
      <p:italic r:id="rId70"/>
      <p:boldItalic r:id="rId71"/>
    </p:embeddedFont>
    <p:embeddedFont>
      <p:font typeface="Merriweather"/>
      <p:regular r:id="rId72"/>
      <p:bold r:id="rId73"/>
      <p:italic r:id="rId74"/>
      <p:boldItalic r:id="rId75"/>
    </p:embeddedFont>
    <p:embeddedFont>
      <p:font typeface="DM Sans"/>
      <p:regular r:id="rId76"/>
      <p:bold r:id="rId77"/>
      <p:italic r:id="rId78"/>
      <p:boldItalic r:id="rId7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1.xml"/><Relationship Id="rId42" Type="http://schemas.openxmlformats.org/officeDocument/2006/relationships/slide" Target="slides/slide33.xml"/><Relationship Id="rId41" Type="http://schemas.openxmlformats.org/officeDocument/2006/relationships/slide" Target="slides/slide32.xml"/><Relationship Id="rId44" Type="http://schemas.openxmlformats.org/officeDocument/2006/relationships/slide" Target="slides/slide35.xml"/><Relationship Id="rId43" Type="http://schemas.openxmlformats.org/officeDocument/2006/relationships/slide" Target="slides/slide34.xml"/><Relationship Id="rId46" Type="http://schemas.openxmlformats.org/officeDocument/2006/relationships/slide" Target="slides/slide37.xml"/><Relationship Id="rId45" Type="http://schemas.openxmlformats.org/officeDocument/2006/relationships/slide" Target="slides/slide36.xml"/><Relationship Id="rId1" Type="http://schemas.openxmlformats.org/officeDocument/2006/relationships/theme" Target="theme/theme6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48" Type="http://schemas.openxmlformats.org/officeDocument/2006/relationships/slide" Target="slides/slide39.xml"/><Relationship Id="rId47" Type="http://schemas.openxmlformats.org/officeDocument/2006/relationships/slide" Target="slides/slide38.xml"/><Relationship Id="rId49" Type="http://schemas.openxmlformats.org/officeDocument/2006/relationships/slide" Target="slides/slide40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73" Type="http://schemas.openxmlformats.org/officeDocument/2006/relationships/font" Target="fonts/Merriweather-bold.fntdata"/><Relationship Id="rId72" Type="http://schemas.openxmlformats.org/officeDocument/2006/relationships/font" Target="fonts/Merriweather-regular.fntdata"/><Relationship Id="rId31" Type="http://schemas.openxmlformats.org/officeDocument/2006/relationships/slide" Target="slides/slide22.xml"/><Relationship Id="rId75" Type="http://schemas.openxmlformats.org/officeDocument/2006/relationships/font" Target="fonts/Merriweather-boldItalic.fntdata"/><Relationship Id="rId30" Type="http://schemas.openxmlformats.org/officeDocument/2006/relationships/slide" Target="slides/slide21.xml"/><Relationship Id="rId74" Type="http://schemas.openxmlformats.org/officeDocument/2006/relationships/font" Target="fonts/Merriweather-italic.fntdata"/><Relationship Id="rId33" Type="http://schemas.openxmlformats.org/officeDocument/2006/relationships/slide" Target="slides/slide24.xml"/><Relationship Id="rId77" Type="http://schemas.openxmlformats.org/officeDocument/2006/relationships/font" Target="fonts/DMSans-bold.fntdata"/><Relationship Id="rId32" Type="http://schemas.openxmlformats.org/officeDocument/2006/relationships/slide" Target="slides/slide23.xml"/><Relationship Id="rId76" Type="http://schemas.openxmlformats.org/officeDocument/2006/relationships/font" Target="fonts/DMSans-regular.fntdata"/><Relationship Id="rId35" Type="http://schemas.openxmlformats.org/officeDocument/2006/relationships/slide" Target="slides/slide26.xml"/><Relationship Id="rId79" Type="http://schemas.openxmlformats.org/officeDocument/2006/relationships/font" Target="fonts/DMSans-boldItalic.fntdata"/><Relationship Id="rId34" Type="http://schemas.openxmlformats.org/officeDocument/2006/relationships/slide" Target="slides/slide25.xml"/><Relationship Id="rId78" Type="http://schemas.openxmlformats.org/officeDocument/2006/relationships/font" Target="fonts/DMSans-italic.fntdata"/><Relationship Id="rId71" Type="http://schemas.openxmlformats.org/officeDocument/2006/relationships/font" Target="fonts/Epilogue-boldItalic.fntdata"/><Relationship Id="rId70" Type="http://schemas.openxmlformats.org/officeDocument/2006/relationships/font" Target="fonts/Epilogue-italic.fntdata"/><Relationship Id="rId37" Type="http://schemas.openxmlformats.org/officeDocument/2006/relationships/slide" Target="slides/slide28.xml"/><Relationship Id="rId36" Type="http://schemas.openxmlformats.org/officeDocument/2006/relationships/slide" Target="slides/slide27.xml"/><Relationship Id="rId39" Type="http://schemas.openxmlformats.org/officeDocument/2006/relationships/slide" Target="slides/slide30.xml"/><Relationship Id="rId38" Type="http://schemas.openxmlformats.org/officeDocument/2006/relationships/slide" Target="slides/slide29.xml"/><Relationship Id="rId62" Type="http://schemas.openxmlformats.org/officeDocument/2006/relationships/font" Target="fonts/DMSansExtraBold-bold.fntdata"/><Relationship Id="rId61" Type="http://schemas.openxmlformats.org/officeDocument/2006/relationships/font" Target="fonts/PTSerif-boldItalic.fntdata"/><Relationship Id="rId20" Type="http://schemas.openxmlformats.org/officeDocument/2006/relationships/slide" Target="slides/slide11.xml"/><Relationship Id="rId64" Type="http://schemas.openxmlformats.org/officeDocument/2006/relationships/font" Target="fonts/LibreFranklinMedium-regular.fntdata"/><Relationship Id="rId63" Type="http://schemas.openxmlformats.org/officeDocument/2006/relationships/font" Target="fonts/DMSansExtraBold-boldItalic.fntdata"/><Relationship Id="rId22" Type="http://schemas.openxmlformats.org/officeDocument/2006/relationships/slide" Target="slides/slide13.xml"/><Relationship Id="rId66" Type="http://schemas.openxmlformats.org/officeDocument/2006/relationships/font" Target="fonts/LibreFranklinMedium-italic.fntdata"/><Relationship Id="rId21" Type="http://schemas.openxmlformats.org/officeDocument/2006/relationships/slide" Target="slides/slide12.xml"/><Relationship Id="rId65" Type="http://schemas.openxmlformats.org/officeDocument/2006/relationships/font" Target="fonts/LibreFranklinMedium-bold.fntdata"/><Relationship Id="rId24" Type="http://schemas.openxmlformats.org/officeDocument/2006/relationships/slide" Target="slides/slide15.xml"/><Relationship Id="rId68" Type="http://schemas.openxmlformats.org/officeDocument/2006/relationships/font" Target="fonts/Epilogue-regular.fntdata"/><Relationship Id="rId23" Type="http://schemas.openxmlformats.org/officeDocument/2006/relationships/slide" Target="slides/slide14.xml"/><Relationship Id="rId67" Type="http://schemas.openxmlformats.org/officeDocument/2006/relationships/font" Target="fonts/LibreFranklinMedium-boldItalic.fntdata"/><Relationship Id="rId60" Type="http://schemas.openxmlformats.org/officeDocument/2006/relationships/font" Target="fonts/PTSerif-italic.fntdata"/><Relationship Id="rId26" Type="http://schemas.openxmlformats.org/officeDocument/2006/relationships/slide" Target="slides/slide17.xml"/><Relationship Id="rId25" Type="http://schemas.openxmlformats.org/officeDocument/2006/relationships/slide" Target="slides/slide16.xml"/><Relationship Id="rId69" Type="http://schemas.openxmlformats.org/officeDocument/2006/relationships/font" Target="fonts/Epilogue-bold.fntdata"/><Relationship Id="rId28" Type="http://schemas.openxmlformats.org/officeDocument/2006/relationships/slide" Target="slides/slide19.xml"/><Relationship Id="rId27" Type="http://schemas.openxmlformats.org/officeDocument/2006/relationships/slide" Target="slides/slide18.xml"/><Relationship Id="rId29" Type="http://schemas.openxmlformats.org/officeDocument/2006/relationships/slide" Target="slides/slide20.xml"/><Relationship Id="rId51" Type="http://schemas.openxmlformats.org/officeDocument/2006/relationships/font" Target="fonts/LibreFranklin-bold.fntdata"/><Relationship Id="rId50" Type="http://schemas.openxmlformats.org/officeDocument/2006/relationships/font" Target="fonts/LibreFranklin-regular.fntdata"/><Relationship Id="rId53" Type="http://schemas.openxmlformats.org/officeDocument/2006/relationships/font" Target="fonts/LibreFranklin-boldItalic.fntdata"/><Relationship Id="rId52" Type="http://schemas.openxmlformats.org/officeDocument/2006/relationships/font" Target="fonts/LibreFranklin-italic.fntdata"/><Relationship Id="rId11" Type="http://schemas.openxmlformats.org/officeDocument/2006/relationships/slide" Target="slides/slide2.xml"/><Relationship Id="rId55" Type="http://schemas.openxmlformats.org/officeDocument/2006/relationships/font" Target="fonts/Roboto-bold.fntdata"/><Relationship Id="rId10" Type="http://schemas.openxmlformats.org/officeDocument/2006/relationships/slide" Target="slides/slide1.xml"/><Relationship Id="rId54" Type="http://schemas.openxmlformats.org/officeDocument/2006/relationships/font" Target="fonts/Roboto-regular.fntdata"/><Relationship Id="rId13" Type="http://schemas.openxmlformats.org/officeDocument/2006/relationships/slide" Target="slides/slide4.xml"/><Relationship Id="rId57" Type="http://schemas.openxmlformats.org/officeDocument/2006/relationships/font" Target="fonts/Roboto-boldItalic.fntdata"/><Relationship Id="rId12" Type="http://schemas.openxmlformats.org/officeDocument/2006/relationships/slide" Target="slides/slide3.xml"/><Relationship Id="rId56" Type="http://schemas.openxmlformats.org/officeDocument/2006/relationships/font" Target="fonts/Roboto-italic.fntdata"/><Relationship Id="rId15" Type="http://schemas.openxmlformats.org/officeDocument/2006/relationships/slide" Target="slides/slide6.xml"/><Relationship Id="rId59" Type="http://schemas.openxmlformats.org/officeDocument/2006/relationships/font" Target="fonts/PTSerif-bold.fntdata"/><Relationship Id="rId14" Type="http://schemas.openxmlformats.org/officeDocument/2006/relationships/slide" Target="slides/slide5.xml"/><Relationship Id="rId58" Type="http://schemas.openxmlformats.org/officeDocument/2006/relationships/font" Target="fonts/PTSerif-regular.fntdata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9" Type="http://schemas.openxmlformats.org/officeDocument/2006/relationships/slide" Target="slides/slide10.xml"/><Relationship Id="rId18" Type="http://schemas.openxmlformats.org/officeDocument/2006/relationships/slide" Target="slides/slide9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6cc5abaa02_2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g36cc5abaa02_2_3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36cc5abaa02_2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g36cc5abaa02_2_10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36cc5abaa02_4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36cc5abaa02_4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36cc5abaa02_4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36cc5abaa02_4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36cc5abaa02_4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36cc5abaa02_4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36cc5abaa02_4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36cc5abaa02_4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6cc5abaa02_4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36cc5abaa02_4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6cc5abaa02_4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36cc5abaa02_4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6cc5abaa02_4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36cc5abaa02_4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6cc5abaa02_4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36cc5abaa02_4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36cc5abaa02_4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36cc5abaa02_4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6cc5abaa02_2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g36cc5abaa02_2_4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6cc5abaa02_4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36cc5abaa02_4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36cc5abaa02_4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36cc5abaa02_4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36cc5abaa02_4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36cc5abaa02_4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36cc5abaa02_4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36cc5abaa02_4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36cc5abaa02_4_1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36cc5abaa02_4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36cc5abaa02_4_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36cc5abaa02_4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36cc5abaa02_4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36cc5abaa02_4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36cc5abaa02_4_1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36cc5abaa02_4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36cc5abaa02_8_87:notes"/>
          <p:cNvSpPr/>
          <p:nvPr>
            <p:ph idx="2" type="sldImg"/>
          </p:nvPr>
        </p:nvSpPr>
        <p:spPr>
          <a:xfrm>
            <a:off x="685800" y="857250"/>
            <a:ext cx="54864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7" name="Google Shape;377;g36cc5abaa02_8_87:notes"/>
          <p:cNvSpPr txBox="1"/>
          <p:nvPr>
            <p:ph idx="1" type="body"/>
          </p:nvPr>
        </p:nvSpPr>
        <p:spPr>
          <a:xfrm>
            <a:off x="685800" y="3300413"/>
            <a:ext cx="5486400" cy="2700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8" name="Google Shape;378;g36cc5abaa02_8_87:notes"/>
          <p:cNvSpPr txBox="1"/>
          <p:nvPr>
            <p:ph idx="12" type="sldNum"/>
          </p:nvPr>
        </p:nvSpPr>
        <p:spPr>
          <a:xfrm>
            <a:off x="3884613" y="6513910"/>
            <a:ext cx="2971800" cy="3440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36cc5abaa02_8_2:notes"/>
          <p:cNvSpPr/>
          <p:nvPr>
            <p:ph idx="2" type="sldImg"/>
          </p:nvPr>
        </p:nvSpPr>
        <p:spPr>
          <a:xfrm>
            <a:off x="685800" y="857250"/>
            <a:ext cx="54864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1" name="Google Shape;391;g36cc5abaa02_8_2:notes"/>
          <p:cNvSpPr txBox="1"/>
          <p:nvPr>
            <p:ph idx="1" type="body"/>
          </p:nvPr>
        </p:nvSpPr>
        <p:spPr>
          <a:xfrm>
            <a:off x="685800" y="3300413"/>
            <a:ext cx="5486400" cy="2700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92" name="Google Shape;392;g36cc5abaa02_8_2:notes"/>
          <p:cNvSpPr txBox="1"/>
          <p:nvPr>
            <p:ph idx="12" type="sldNum"/>
          </p:nvPr>
        </p:nvSpPr>
        <p:spPr>
          <a:xfrm>
            <a:off x="3884613" y="6513910"/>
            <a:ext cx="2971800" cy="3440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6cc5abaa02_2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g36cc5abaa02_2_4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36cc5abaa02_8_21:notes"/>
          <p:cNvSpPr/>
          <p:nvPr>
            <p:ph idx="2" type="sldImg"/>
          </p:nvPr>
        </p:nvSpPr>
        <p:spPr>
          <a:xfrm>
            <a:off x="685800" y="857250"/>
            <a:ext cx="54864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0" name="Google Shape;410;g36cc5abaa02_8_21:notes"/>
          <p:cNvSpPr txBox="1"/>
          <p:nvPr>
            <p:ph idx="1" type="body"/>
          </p:nvPr>
        </p:nvSpPr>
        <p:spPr>
          <a:xfrm>
            <a:off x="685800" y="3300413"/>
            <a:ext cx="5486400" cy="2700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1" name="Google Shape;411;g36cc5abaa02_8_21:notes"/>
          <p:cNvSpPr txBox="1"/>
          <p:nvPr>
            <p:ph idx="12" type="sldNum"/>
          </p:nvPr>
        </p:nvSpPr>
        <p:spPr>
          <a:xfrm>
            <a:off x="3884613" y="6513910"/>
            <a:ext cx="2971800" cy="3440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36cc5abaa02_8_38:notes"/>
          <p:cNvSpPr/>
          <p:nvPr>
            <p:ph idx="2" type="sldImg"/>
          </p:nvPr>
        </p:nvSpPr>
        <p:spPr>
          <a:xfrm>
            <a:off x="685800" y="857250"/>
            <a:ext cx="54864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8" name="Google Shape;428;g36cc5abaa02_8_38:notes"/>
          <p:cNvSpPr txBox="1"/>
          <p:nvPr>
            <p:ph idx="1" type="body"/>
          </p:nvPr>
        </p:nvSpPr>
        <p:spPr>
          <a:xfrm>
            <a:off x="685800" y="3300413"/>
            <a:ext cx="5486400" cy="2700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29" name="Google Shape;429;g36cc5abaa02_8_38:notes"/>
          <p:cNvSpPr txBox="1"/>
          <p:nvPr>
            <p:ph idx="12" type="sldNum"/>
          </p:nvPr>
        </p:nvSpPr>
        <p:spPr>
          <a:xfrm>
            <a:off x="3884613" y="6513910"/>
            <a:ext cx="2971800" cy="3440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36cc5abaa02_8_60:notes"/>
          <p:cNvSpPr/>
          <p:nvPr>
            <p:ph idx="2" type="sldImg"/>
          </p:nvPr>
        </p:nvSpPr>
        <p:spPr>
          <a:xfrm>
            <a:off x="685800" y="857250"/>
            <a:ext cx="54864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1" name="Google Shape;451;g36cc5abaa02_8_60:notes"/>
          <p:cNvSpPr txBox="1"/>
          <p:nvPr>
            <p:ph idx="1" type="body"/>
          </p:nvPr>
        </p:nvSpPr>
        <p:spPr>
          <a:xfrm>
            <a:off x="685800" y="3300413"/>
            <a:ext cx="5486400" cy="2700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52" name="Google Shape;452;g36cc5abaa02_8_60:notes"/>
          <p:cNvSpPr txBox="1"/>
          <p:nvPr>
            <p:ph idx="12" type="sldNum"/>
          </p:nvPr>
        </p:nvSpPr>
        <p:spPr>
          <a:xfrm>
            <a:off x="3884613" y="6513910"/>
            <a:ext cx="2971800" cy="3440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36cc5abaa02_8_74:notes"/>
          <p:cNvSpPr/>
          <p:nvPr>
            <p:ph idx="2" type="sldImg"/>
          </p:nvPr>
        </p:nvSpPr>
        <p:spPr>
          <a:xfrm>
            <a:off x="685800" y="857250"/>
            <a:ext cx="54864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6" name="Google Shape;466;g36cc5abaa02_8_74:notes"/>
          <p:cNvSpPr txBox="1"/>
          <p:nvPr>
            <p:ph idx="1" type="body"/>
          </p:nvPr>
        </p:nvSpPr>
        <p:spPr>
          <a:xfrm>
            <a:off x="685800" y="3300413"/>
            <a:ext cx="5486400" cy="2700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67" name="Google Shape;467;g36cc5abaa02_8_74:notes"/>
          <p:cNvSpPr txBox="1"/>
          <p:nvPr>
            <p:ph idx="12" type="sldNum"/>
          </p:nvPr>
        </p:nvSpPr>
        <p:spPr>
          <a:xfrm>
            <a:off x="3884613" y="6513910"/>
            <a:ext cx="2971800" cy="3440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36cc5abaa02_8_100:notes"/>
          <p:cNvSpPr/>
          <p:nvPr>
            <p:ph idx="2" type="sldImg"/>
          </p:nvPr>
        </p:nvSpPr>
        <p:spPr>
          <a:xfrm>
            <a:off x="685800" y="857250"/>
            <a:ext cx="54864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0" name="Google Shape;480;g36cc5abaa02_8_100:notes"/>
          <p:cNvSpPr txBox="1"/>
          <p:nvPr>
            <p:ph idx="1" type="body"/>
          </p:nvPr>
        </p:nvSpPr>
        <p:spPr>
          <a:xfrm>
            <a:off x="685800" y="3300413"/>
            <a:ext cx="5486400" cy="2700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81" name="Google Shape;481;g36cc5abaa02_8_100:notes"/>
          <p:cNvSpPr txBox="1"/>
          <p:nvPr>
            <p:ph idx="12" type="sldNum"/>
          </p:nvPr>
        </p:nvSpPr>
        <p:spPr>
          <a:xfrm>
            <a:off x="3884613" y="6513910"/>
            <a:ext cx="2971800" cy="3440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36cc5abaa02_6_20:notes"/>
          <p:cNvSpPr/>
          <p:nvPr>
            <p:ph idx="2" type="sldImg"/>
          </p:nvPr>
        </p:nvSpPr>
        <p:spPr>
          <a:xfrm>
            <a:off x="571500" y="714375"/>
            <a:ext cx="4572000" cy="19288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1" name="Google Shape;491;g36cc5abaa02_6_20:notes"/>
          <p:cNvSpPr txBox="1"/>
          <p:nvPr>
            <p:ph idx="1" type="body"/>
          </p:nvPr>
        </p:nvSpPr>
        <p:spPr>
          <a:xfrm>
            <a:off x="571500" y="2750344"/>
            <a:ext cx="4572000" cy="2250281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69850" spcFirstLastPara="1" rIns="69850" wrap="square" tIns="34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492" name="Google Shape;492;g36cc5abaa02_6_20:notes"/>
          <p:cNvSpPr txBox="1"/>
          <p:nvPr>
            <p:ph idx="12" type="sldNum"/>
          </p:nvPr>
        </p:nvSpPr>
        <p:spPr>
          <a:xfrm>
            <a:off x="3237177" y="5428258"/>
            <a:ext cx="2476500" cy="286742"/>
          </a:xfrm>
          <a:prstGeom prst="rect">
            <a:avLst/>
          </a:prstGeom>
          <a:noFill/>
          <a:ln>
            <a:noFill/>
          </a:ln>
        </p:spPr>
        <p:txBody>
          <a:bodyPr anchorCtr="0" anchor="b" bIns="34900" lIns="69850" spcFirstLastPara="1" rIns="69850" wrap="square" tIns="34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/>
              <a:t>‹#›</a:t>
            </a:fld>
            <a:endParaRPr sz="110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36cc5abaa02_6_27:notes"/>
          <p:cNvSpPr/>
          <p:nvPr>
            <p:ph idx="2" type="sldImg"/>
          </p:nvPr>
        </p:nvSpPr>
        <p:spPr>
          <a:xfrm>
            <a:off x="571500" y="714375"/>
            <a:ext cx="4572000" cy="19288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8" name="Google Shape;498;g36cc5abaa02_6_27:notes"/>
          <p:cNvSpPr txBox="1"/>
          <p:nvPr>
            <p:ph idx="1" type="body"/>
          </p:nvPr>
        </p:nvSpPr>
        <p:spPr>
          <a:xfrm>
            <a:off x="571500" y="2750344"/>
            <a:ext cx="4572000" cy="2250281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69850" spcFirstLastPara="1" rIns="69850" wrap="square" tIns="34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499" name="Google Shape;499;g36cc5abaa02_6_27:notes"/>
          <p:cNvSpPr txBox="1"/>
          <p:nvPr>
            <p:ph idx="12" type="sldNum"/>
          </p:nvPr>
        </p:nvSpPr>
        <p:spPr>
          <a:xfrm>
            <a:off x="3237177" y="5428258"/>
            <a:ext cx="2476500" cy="286742"/>
          </a:xfrm>
          <a:prstGeom prst="rect">
            <a:avLst/>
          </a:prstGeom>
          <a:noFill/>
          <a:ln>
            <a:noFill/>
          </a:ln>
        </p:spPr>
        <p:txBody>
          <a:bodyPr anchorCtr="0" anchor="b" bIns="34900" lIns="69850" spcFirstLastPara="1" rIns="69850" wrap="square" tIns="34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/>
              <a:t>‹#›</a:t>
            </a:fld>
            <a:endParaRPr sz="110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36cc5abaa02_6_39:notes"/>
          <p:cNvSpPr/>
          <p:nvPr>
            <p:ph idx="2" type="sldImg"/>
          </p:nvPr>
        </p:nvSpPr>
        <p:spPr>
          <a:xfrm>
            <a:off x="571500" y="714375"/>
            <a:ext cx="4572000" cy="19288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1" name="Google Shape;511;g36cc5abaa02_6_39:notes"/>
          <p:cNvSpPr txBox="1"/>
          <p:nvPr>
            <p:ph idx="1" type="body"/>
          </p:nvPr>
        </p:nvSpPr>
        <p:spPr>
          <a:xfrm>
            <a:off x="571500" y="2750344"/>
            <a:ext cx="4572000" cy="2250281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69850" spcFirstLastPara="1" rIns="69850" wrap="square" tIns="34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512" name="Google Shape;512;g36cc5abaa02_6_39:notes"/>
          <p:cNvSpPr txBox="1"/>
          <p:nvPr>
            <p:ph idx="12" type="sldNum"/>
          </p:nvPr>
        </p:nvSpPr>
        <p:spPr>
          <a:xfrm>
            <a:off x="3237177" y="5428258"/>
            <a:ext cx="2476500" cy="286742"/>
          </a:xfrm>
          <a:prstGeom prst="rect">
            <a:avLst/>
          </a:prstGeom>
          <a:noFill/>
          <a:ln>
            <a:noFill/>
          </a:ln>
        </p:spPr>
        <p:txBody>
          <a:bodyPr anchorCtr="0" anchor="b" bIns="34900" lIns="69850" spcFirstLastPara="1" rIns="69850" wrap="square" tIns="34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/>
              <a:t>‹#›</a:t>
            </a:fld>
            <a:endParaRPr sz="110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36cc5abaa02_6_67:notes"/>
          <p:cNvSpPr/>
          <p:nvPr>
            <p:ph idx="2" type="sldImg"/>
          </p:nvPr>
        </p:nvSpPr>
        <p:spPr>
          <a:xfrm>
            <a:off x="571500" y="714375"/>
            <a:ext cx="4572000" cy="19288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0" name="Google Shape;540;g36cc5abaa02_6_67:notes"/>
          <p:cNvSpPr txBox="1"/>
          <p:nvPr>
            <p:ph idx="1" type="body"/>
          </p:nvPr>
        </p:nvSpPr>
        <p:spPr>
          <a:xfrm>
            <a:off x="571500" y="2750344"/>
            <a:ext cx="4572000" cy="2250281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69850" spcFirstLastPara="1" rIns="69850" wrap="square" tIns="34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541" name="Google Shape;541;g36cc5abaa02_6_67:notes"/>
          <p:cNvSpPr txBox="1"/>
          <p:nvPr>
            <p:ph idx="12" type="sldNum"/>
          </p:nvPr>
        </p:nvSpPr>
        <p:spPr>
          <a:xfrm>
            <a:off x="3237177" y="5428258"/>
            <a:ext cx="2476500" cy="286742"/>
          </a:xfrm>
          <a:prstGeom prst="rect">
            <a:avLst/>
          </a:prstGeom>
          <a:noFill/>
          <a:ln>
            <a:noFill/>
          </a:ln>
        </p:spPr>
        <p:txBody>
          <a:bodyPr anchorCtr="0" anchor="b" bIns="34900" lIns="69850" spcFirstLastPara="1" rIns="69850" wrap="square" tIns="34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/>
              <a:t>‹#›</a:t>
            </a:fld>
            <a:endParaRPr sz="110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36cc5abaa02_6_96:notes"/>
          <p:cNvSpPr/>
          <p:nvPr>
            <p:ph idx="2" type="sldImg"/>
          </p:nvPr>
        </p:nvSpPr>
        <p:spPr>
          <a:xfrm>
            <a:off x="571500" y="714375"/>
            <a:ext cx="4572000" cy="19288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0" name="Google Shape;570;g36cc5abaa02_6_96:notes"/>
          <p:cNvSpPr txBox="1"/>
          <p:nvPr>
            <p:ph idx="1" type="body"/>
          </p:nvPr>
        </p:nvSpPr>
        <p:spPr>
          <a:xfrm>
            <a:off x="571500" y="2750344"/>
            <a:ext cx="4572000" cy="2250281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69850" spcFirstLastPara="1" rIns="69850" wrap="square" tIns="34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571" name="Google Shape;571;g36cc5abaa02_6_96:notes"/>
          <p:cNvSpPr txBox="1"/>
          <p:nvPr>
            <p:ph idx="12" type="sldNum"/>
          </p:nvPr>
        </p:nvSpPr>
        <p:spPr>
          <a:xfrm>
            <a:off x="3237177" y="5428258"/>
            <a:ext cx="2476500" cy="286742"/>
          </a:xfrm>
          <a:prstGeom prst="rect">
            <a:avLst/>
          </a:prstGeom>
          <a:noFill/>
          <a:ln>
            <a:noFill/>
          </a:ln>
        </p:spPr>
        <p:txBody>
          <a:bodyPr anchorCtr="0" anchor="b" bIns="34900" lIns="69850" spcFirstLastPara="1" rIns="69850" wrap="square" tIns="34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/>
              <a:t>‹#›</a:t>
            </a:fld>
            <a:endParaRPr sz="11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6cc5abaa02_2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g36cc5abaa02_2_5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36cc5abaa02_6_124:notes"/>
          <p:cNvSpPr/>
          <p:nvPr>
            <p:ph idx="2" type="sldImg"/>
          </p:nvPr>
        </p:nvSpPr>
        <p:spPr>
          <a:xfrm>
            <a:off x="571500" y="714375"/>
            <a:ext cx="4572000" cy="19288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9" name="Google Shape;599;g36cc5abaa02_6_124:notes"/>
          <p:cNvSpPr txBox="1"/>
          <p:nvPr>
            <p:ph idx="1" type="body"/>
          </p:nvPr>
        </p:nvSpPr>
        <p:spPr>
          <a:xfrm>
            <a:off x="571500" y="2750344"/>
            <a:ext cx="4572000" cy="2250281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69850" spcFirstLastPara="1" rIns="69850" wrap="square" tIns="34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600" name="Google Shape;600;g36cc5abaa02_6_124:notes"/>
          <p:cNvSpPr txBox="1"/>
          <p:nvPr>
            <p:ph idx="12" type="sldNum"/>
          </p:nvPr>
        </p:nvSpPr>
        <p:spPr>
          <a:xfrm>
            <a:off x="3237177" y="5428258"/>
            <a:ext cx="2476500" cy="286742"/>
          </a:xfrm>
          <a:prstGeom prst="rect">
            <a:avLst/>
          </a:prstGeom>
          <a:noFill/>
          <a:ln>
            <a:noFill/>
          </a:ln>
        </p:spPr>
        <p:txBody>
          <a:bodyPr anchorCtr="0" anchor="b" bIns="34900" lIns="69850" spcFirstLastPara="1" rIns="69850" wrap="square" tIns="34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/>
              <a:t>‹#›</a:t>
            </a:fld>
            <a:endParaRPr sz="11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6cc5abaa02_2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g36cc5abaa02_2_6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6cc5abaa02_2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g36cc5abaa02_2_7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6cc5abaa02_2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g36cc5abaa02_2_7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6cc5abaa02_2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g36cc5abaa02_2_8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6cc5abaa02_2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g36cc5abaa02_2_9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886325" y="85725"/>
            <a:ext cx="4257675" cy="5057775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4"/>
          <p:cNvSpPr txBox="1"/>
          <p:nvPr>
            <p:ph type="ctrTitle"/>
          </p:nvPr>
        </p:nvSpPr>
        <p:spPr>
          <a:xfrm>
            <a:off x="1143000" y="841772"/>
            <a:ext cx="6858000" cy="1178221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Libre Franklin Medium"/>
              <a:buNone/>
              <a:defRPr sz="33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7" name="Google Shape;57;p14"/>
          <p:cNvSpPr txBox="1"/>
          <p:nvPr>
            <p:ph idx="1" type="subTitle"/>
          </p:nvPr>
        </p:nvSpPr>
        <p:spPr>
          <a:xfrm>
            <a:off x="1143000" y="2019993"/>
            <a:ext cx="6858000" cy="48629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pic>
        <p:nvPicPr>
          <p:cNvPr id="58" name="Google Shape;58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6789" y="3914897"/>
            <a:ext cx="3331210" cy="1108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 type="obj">
  <p:cSld name="OBJECT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335334" y="2994950"/>
            <a:ext cx="1808666" cy="214855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5"/>
          <p:cNvSpPr txBox="1"/>
          <p:nvPr>
            <p:ph type="title"/>
          </p:nvPr>
        </p:nvSpPr>
        <p:spPr>
          <a:xfrm>
            <a:off x="628650" y="273844"/>
            <a:ext cx="7886700" cy="664619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2" name="Google Shape;62;p15"/>
          <p:cNvSpPr txBox="1"/>
          <p:nvPr>
            <p:ph idx="1" type="body"/>
          </p:nvPr>
        </p:nvSpPr>
        <p:spPr>
          <a:xfrm>
            <a:off x="628650" y="938463"/>
            <a:ext cx="7886700" cy="369425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id="63" name="Google Shape;63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33441" y="4589235"/>
            <a:ext cx="1666240" cy="5542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2">
  <p:cSld name="Title and Content 2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335334" y="2994950"/>
            <a:ext cx="1808666" cy="214855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6"/>
          <p:cNvSpPr/>
          <p:nvPr>
            <p:ph idx="2" type="pic"/>
          </p:nvPr>
        </p:nvSpPr>
        <p:spPr>
          <a:xfrm>
            <a:off x="4537472" y="938213"/>
            <a:ext cx="3977878" cy="3614333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Google Shape;67;p16"/>
          <p:cNvSpPr txBox="1"/>
          <p:nvPr>
            <p:ph type="title"/>
          </p:nvPr>
        </p:nvSpPr>
        <p:spPr>
          <a:xfrm>
            <a:off x="628650" y="273844"/>
            <a:ext cx="7886700" cy="664619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8" name="Google Shape;68;p16"/>
          <p:cNvSpPr txBox="1"/>
          <p:nvPr>
            <p:ph idx="1" type="body"/>
          </p:nvPr>
        </p:nvSpPr>
        <p:spPr>
          <a:xfrm>
            <a:off x="628650" y="938213"/>
            <a:ext cx="3814459" cy="361433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id="69" name="Google Shape;69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33441" y="4589235"/>
            <a:ext cx="1666240" cy="5542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3">
  <p:cSld name="Title and Content 3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335334" y="2994950"/>
            <a:ext cx="1808666" cy="214855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7"/>
          <p:cNvSpPr txBox="1"/>
          <p:nvPr>
            <p:ph type="title"/>
          </p:nvPr>
        </p:nvSpPr>
        <p:spPr>
          <a:xfrm>
            <a:off x="628650" y="273844"/>
            <a:ext cx="7886700" cy="664619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3" name="Google Shape;73;p17"/>
          <p:cNvSpPr txBox="1"/>
          <p:nvPr>
            <p:ph idx="1" type="body"/>
          </p:nvPr>
        </p:nvSpPr>
        <p:spPr>
          <a:xfrm>
            <a:off x="628650" y="938213"/>
            <a:ext cx="7886700" cy="321306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4" name="Google Shape;74;p17"/>
          <p:cNvSpPr txBox="1"/>
          <p:nvPr>
            <p:ph idx="2" type="body"/>
          </p:nvPr>
        </p:nvSpPr>
        <p:spPr>
          <a:xfrm>
            <a:off x="628650" y="4194572"/>
            <a:ext cx="4887516" cy="62745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238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id="75" name="Google Shape;75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33441" y="4589235"/>
            <a:ext cx="1666240" cy="5542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2"/>
        </a:solid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8"/>
          <p:cNvSpPr txBox="1"/>
          <p:nvPr>
            <p:ph type="title"/>
          </p:nvPr>
        </p:nvSpPr>
        <p:spPr>
          <a:xfrm>
            <a:off x="1145286" y="843534"/>
            <a:ext cx="5946178" cy="1256615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Libre Franklin Medium"/>
              <a:buNone/>
              <a:defRPr sz="27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8" name="Google Shape;78;p18"/>
          <p:cNvSpPr txBox="1"/>
          <p:nvPr>
            <p:ph idx="1" type="body"/>
          </p:nvPr>
        </p:nvSpPr>
        <p:spPr>
          <a:xfrm>
            <a:off x="1145286" y="2100149"/>
            <a:ext cx="5946178" cy="101513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C5EDFF"/>
              </a:buClr>
              <a:buSzPts val="1800"/>
              <a:buNone/>
              <a:defRPr sz="1800">
                <a:solidFill>
                  <a:srgbClr val="C5EDFF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>
  <p:cSld name="1_Title Slide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886325" y="85725"/>
            <a:ext cx="4257675" cy="505777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9"/>
          <p:cNvSpPr txBox="1"/>
          <p:nvPr>
            <p:ph type="ctrTitle"/>
          </p:nvPr>
        </p:nvSpPr>
        <p:spPr>
          <a:xfrm>
            <a:off x="1143000" y="841772"/>
            <a:ext cx="6858000" cy="1178221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Libre Franklin Medium"/>
              <a:buNone/>
              <a:defRPr sz="33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2" name="Google Shape;82;p19"/>
          <p:cNvSpPr txBox="1"/>
          <p:nvPr>
            <p:ph idx="1" type="subTitle"/>
          </p:nvPr>
        </p:nvSpPr>
        <p:spPr>
          <a:xfrm>
            <a:off x="1143000" y="2848249"/>
            <a:ext cx="3854585" cy="95992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pic>
        <p:nvPicPr>
          <p:cNvPr id="83" name="Google Shape;83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6789" y="3914897"/>
            <a:ext cx="3331210" cy="1108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1"/>
          <p:cNvSpPr/>
          <p:nvPr/>
        </p:nvSpPr>
        <p:spPr>
          <a:xfrm>
            <a:off x="-125" y="0"/>
            <a:ext cx="9144250" cy="4398100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90" name="Google Shape;90;p21"/>
          <p:cNvSpPr txBox="1"/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91" name="Google Shape;91;p21"/>
          <p:cNvSpPr txBox="1"/>
          <p:nvPr>
            <p:ph idx="1" type="subTitle"/>
          </p:nvPr>
        </p:nvSpPr>
        <p:spPr>
          <a:xfrm>
            <a:off x="311700" y="1878560"/>
            <a:ext cx="4242600" cy="73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92" name="Google Shape;92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3"/>
        </a:solid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2"/>
          <p:cNvSpPr/>
          <p:nvPr/>
        </p:nvSpPr>
        <p:spPr>
          <a:xfrm>
            <a:off x="0" y="48099"/>
            <a:ext cx="9144250" cy="4398100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95" name="Google Shape;95;p22"/>
          <p:cNvSpPr/>
          <p:nvPr/>
        </p:nvSpPr>
        <p:spPr>
          <a:xfrm>
            <a:off x="0" y="0"/>
            <a:ext cx="9144250" cy="4398100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96" name="Google Shape;96;p22"/>
          <p:cNvSpPr txBox="1"/>
          <p:nvPr>
            <p:ph type="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97" name="Google Shape;97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3"/>
          <p:cNvSpPr/>
          <p:nvPr/>
        </p:nvSpPr>
        <p:spPr>
          <a:xfrm>
            <a:off x="0" y="0"/>
            <a:ext cx="431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23"/>
          <p:cNvSpPr/>
          <p:nvPr/>
        </p:nvSpPr>
        <p:spPr>
          <a:xfrm>
            <a:off x="0" y="44125"/>
            <a:ext cx="4313625" cy="4399375"/>
          </a:xfrm>
          <a:custGeom>
            <a:rect b="b" l="l" r="r" t="t"/>
            <a:pathLst>
              <a:path extrusionOk="0" h="175975" w="172545">
                <a:moveTo>
                  <a:pt x="0" y="157"/>
                </a:moveTo>
                <a:lnTo>
                  <a:pt x="172419" y="0"/>
                </a:lnTo>
                <a:lnTo>
                  <a:pt x="172545" y="126541"/>
                </a:lnTo>
                <a:lnTo>
                  <a:pt x="0" y="175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01" name="Google Shape;101;p23"/>
          <p:cNvSpPr/>
          <p:nvPr/>
        </p:nvSpPr>
        <p:spPr>
          <a:xfrm>
            <a:off x="-125" y="0"/>
            <a:ext cx="4316900" cy="4395600"/>
          </a:xfrm>
          <a:custGeom>
            <a:rect b="b" l="l" r="r" t="t"/>
            <a:pathLst>
              <a:path extrusionOk="0" h="175824" w="172676">
                <a:moveTo>
                  <a:pt x="0" y="6"/>
                </a:moveTo>
                <a:lnTo>
                  <a:pt x="172676" y="0"/>
                </a:lnTo>
                <a:lnTo>
                  <a:pt x="172562" y="126442"/>
                </a:lnTo>
                <a:lnTo>
                  <a:pt x="0" y="17582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102" name="Google Shape;102;p23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3" name="Google Shape;103;p23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4" name="Google Shape;104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4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24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8" name="Google Shape;108;p24"/>
          <p:cNvSpPr txBox="1"/>
          <p:nvPr>
            <p:ph idx="1" type="body"/>
          </p:nvPr>
        </p:nvSpPr>
        <p:spPr>
          <a:xfrm>
            <a:off x="311700" y="1505700"/>
            <a:ext cx="3999900" cy="30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9" name="Google Shape;109;p24"/>
          <p:cNvSpPr txBox="1"/>
          <p:nvPr>
            <p:ph idx="2" type="body"/>
          </p:nvPr>
        </p:nvSpPr>
        <p:spPr>
          <a:xfrm>
            <a:off x="4832400" y="1505700"/>
            <a:ext cx="3999900" cy="30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10" name="Google Shape;110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5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25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4" name="Google Shape;114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6"/>
          <p:cNvSpPr/>
          <p:nvPr/>
        </p:nvSpPr>
        <p:spPr>
          <a:xfrm>
            <a:off x="0" y="0"/>
            <a:ext cx="37644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26"/>
          <p:cNvSpPr txBox="1"/>
          <p:nvPr>
            <p:ph type="title"/>
          </p:nvPr>
        </p:nvSpPr>
        <p:spPr>
          <a:xfrm>
            <a:off x="311725" y="500925"/>
            <a:ext cx="3127500" cy="182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8" name="Google Shape;118;p26"/>
          <p:cNvSpPr txBox="1"/>
          <p:nvPr>
            <p:ph idx="1" type="body"/>
          </p:nvPr>
        </p:nvSpPr>
        <p:spPr>
          <a:xfrm>
            <a:off x="311700" y="2390650"/>
            <a:ext cx="3127500" cy="229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19" name="Google Shape;119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7"/>
          <p:cNvSpPr txBox="1"/>
          <p:nvPr>
            <p:ph type="title"/>
          </p:nvPr>
        </p:nvSpPr>
        <p:spPr>
          <a:xfrm>
            <a:off x="311675" y="798600"/>
            <a:ext cx="6247800" cy="3546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22" name="Google Shape;122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8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28"/>
          <p:cNvSpPr txBox="1"/>
          <p:nvPr>
            <p:ph type="title"/>
          </p:nvPr>
        </p:nvSpPr>
        <p:spPr>
          <a:xfrm>
            <a:off x="311300" y="500925"/>
            <a:ext cx="3704400" cy="204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6" name="Google Shape;126;p28"/>
          <p:cNvSpPr txBox="1"/>
          <p:nvPr>
            <p:ph idx="1" type="subTitle"/>
          </p:nvPr>
        </p:nvSpPr>
        <p:spPr>
          <a:xfrm>
            <a:off x="304800" y="2626725"/>
            <a:ext cx="3704400" cy="92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27" name="Google Shape;127;p28"/>
          <p:cNvSpPr txBox="1"/>
          <p:nvPr>
            <p:ph idx="2" type="body"/>
          </p:nvPr>
        </p:nvSpPr>
        <p:spPr>
          <a:xfrm>
            <a:off x="4879025" y="500925"/>
            <a:ext cx="3954000" cy="41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8" name="Google Shape;128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9"/>
          <p:cNvSpPr/>
          <p:nvPr/>
        </p:nvSpPr>
        <p:spPr>
          <a:xfrm>
            <a:off x="0" y="4369000"/>
            <a:ext cx="9144000" cy="774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29"/>
          <p:cNvSpPr txBox="1"/>
          <p:nvPr>
            <p:ph idx="1" type="body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erriweather"/>
              <a:buNone/>
              <a:defRPr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</a:lstStyle>
          <a:p/>
        </p:txBody>
      </p:sp>
      <p:sp>
        <p:nvSpPr>
          <p:cNvPr id="132" name="Google Shape;132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0"/>
          <p:cNvSpPr txBox="1"/>
          <p:nvPr>
            <p:ph hasCustomPrompt="1" type="title"/>
          </p:nvPr>
        </p:nvSpPr>
        <p:spPr>
          <a:xfrm>
            <a:off x="311750" y="831175"/>
            <a:ext cx="5334900" cy="12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5" name="Google Shape;135;p30"/>
          <p:cNvSpPr txBox="1"/>
          <p:nvPr>
            <p:ph idx="1" type="body"/>
          </p:nvPr>
        </p:nvSpPr>
        <p:spPr>
          <a:xfrm>
            <a:off x="311700" y="2121425"/>
            <a:ext cx="5334900" cy="9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36" name="Google Shape;136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 master">
  <p:cSld name="Slide 1 master">
    <p:bg>
      <p:bgPr>
        <a:solidFill>
          <a:srgbClr val="000000"/>
        </a:solidFill>
      </p:bgPr>
    </p:bg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3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E3D32"/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2 master">
  <p:cSld name="Slide 2 master">
    <p:bg>
      <p:bgPr>
        <a:solidFill>
          <a:srgbClr val="000000"/>
        </a:solid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3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3 master">
  <p:cSld name="Slide 3 master">
    <p:bg>
      <p:bgPr>
        <a:solidFill>
          <a:srgbClr val="000000"/>
        </a:solid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3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4 master">
  <p:cSld name="Slide 4 master">
    <p:bg>
      <p:bgPr>
        <a:solidFill>
          <a:srgbClr val="000000"/>
        </a:solid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3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E3D32"/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5 master">
  <p:cSld name="Slide 5 master">
    <p:bg>
      <p:bgPr>
        <a:solidFill>
          <a:srgbClr val="000000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3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D4D4D"/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6 master">
  <p:cSld name="Slide 6 master">
    <p:bg>
      <p:bgPr>
        <a:solidFill>
          <a:srgbClr val="000000"/>
        </a:solidFill>
      </p:bgPr>
    </p:bg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3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">
  <p:cSld name="DEFAULT">
    <p:bg>
      <p:bgPr>
        <a:solidFill>
          <a:schemeClr val="lt1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6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theme" Target="../theme/theme4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9.xml"/><Relationship Id="rId3" Type="http://schemas.openxmlformats.org/officeDocument/2006/relationships/slideLayout" Target="../slideLayouts/slideLayout20.xml"/><Relationship Id="rId4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7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5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5.xml"/><Relationship Id="rId8" Type="http://schemas.openxmlformats.org/officeDocument/2006/relationships/theme" Target="../theme/theme2.xml"/></Relationships>
</file>

<file path=ppt/slideMasters/_rels/slideMaster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idx="1" type="body"/>
          </p:nvPr>
        </p:nvSpPr>
        <p:spPr>
          <a:xfrm>
            <a:off x="628650" y="938463"/>
            <a:ext cx="7886700" cy="369425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type="title"/>
          </p:nvPr>
        </p:nvSpPr>
        <p:spPr>
          <a:xfrm>
            <a:off x="628650" y="273844"/>
            <a:ext cx="7886700" cy="565359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Font typeface="Libre Franklin Medium"/>
              <a:buNone/>
              <a:defRPr b="0" i="0" sz="2900" u="none" cap="none" strike="noStrike">
                <a:solidFill>
                  <a:schemeClr val="accen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paradigm">
    <p:bg>
      <p:bgPr>
        <a:solidFill>
          <a:schemeClr val="lt1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  <p:sp>
        <p:nvSpPr>
          <p:cNvPr id="86" name="Google Shape;86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7" name="Google Shape;87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83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png"/><Relationship Id="rId4" Type="http://schemas.openxmlformats.org/officeDocument/2006/relationships/image" Target="../media/image10.jpg"/><Relationship Id="rId5" Type="http://schemas.openxmlformats.org/officeDocument/2006/relationships/image" Target="../media/image20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4.png"/><Relationship Id="rId4" Type="http://schemas.openxmlformats.org/officeDocument/2006/relationships/image" Target="../media/image1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4.png"/><Relationship Id="rId4" Type="http://schemas.openxmlformats.org/officeDocument/2006/relationships/image" Target="../media/image19.png"/><Relationship Id="rId5" Type="http://schemas.openxmlformats.org/officeDocument/2006/relationships/image" Target="../media/image2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1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9.jpg"/><Relationship Id="rId4" Type="http://schemas.openxmlformats.org/officeDocument/2006/relationships/image" Target="../media/image12.jpg"/><Relationship Id="rId5" Type="http://schemas.openxmlformats.org/officeDocument/2006/relationships/image" Target="../media/image5.jpg"/><Relationship Id="rId6" Type="http://schemas.openxmlformats.org/officeDocument/2006/relationships/image" Target="../media/image14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6.png"/><Relationship Id="rId4" Type="http://schemas.openxmlformats.org/officeDocument/2006/relationships/image" Target="../media/image3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png"/><Relationship Id="rId4" Type="http://schemas.openxmlformats.org/officeDocument/2006/relationships/image" Target="../media/image27.png"/><Relationship Id="rId5" Type="http://schemas.openxmlformats.org/officeDocument/2006/relationships/image" Target="../media/image2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7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2.png"/><Relationship Id="rId4" Type="http://schemas.openxmlformats.org/officeDocument/2006/relationships/image" Target="../media/image61.png"/><Relationship Id="rId5" Type="http://schemas.openxmlformats.org/officeDocument/2006/relationships/image" Target="../media/image43.png"/><Relationship Id="rId6" Type="http://schemas.openxmlformats.org/officeDocument/2006/relationships/image" Target="../media/image34.png"/><Relationship Id="rId7" Type="http://schemas.openxmlformats.org/officeDocument/2006/relationships/image" Target="../media/image42.png"/><Relationship Id="rId8" Type="http://schemas.openxmlformats.org/officeDocument/2006/relationships/image" Target="../media/image5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17.jpg"/><Relationship Id="rId5" Type="http://schemas.openxmlformats.org/officeDocument/2006/relationships/image" Target="../media/image39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9.png"/><Relationship Id="rId4" Type="http://schemas.openxmlformats.org/officeDocument/2006/relationships/image" Target="../media/image49.png"/><Relationship Id="rId9" Type="http://schemas.openxmlformats.org/officeDocument/2006/relationships/image" Target="../media/image40.png"/><Relationship Id="rId5" Type="http://schemas.openxmlformats.org/officeDocument/2006/relationships/image" Target="../media/image37.png"/><Relationship Id="rId6" Type="http://schemas.openxmlformats.org/officeDocument/2006/relationships/image" Target="../media/image35.png"/><Relationship Id="rId7" Type="http://schemas.openxmlformats.org/officeDocument/2006/relationships/image" Target="../media/image38.png"/><Relationship Id="rId8" Type="http://schemas.openxmlformats.org/officeDocument/2006/relationships/image" Target="../media/image50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74.png"/><Relationship Id="rId4" Type="http://schemas.openxmlformats.org/officeDocument/2006/relationships/image" Target="../media/image58.png"/><Relationship Id="rId10" Type="http://schemas.openxmlformats.org/officeDocument/2006/relationships/image" Target="../media/image40.png"/><Relationship Id="rId9" Type="http://schemas.openxmlformats.org/officeDocument/2006/relationships/image" Target="../media/image48.png"/><Relationship Id="rId5" Type="http://schemas.openxmlformats.org/officeDocument/2006/relationships/image" Target="../media/image47.png"/><Relationship Id="rId6" Type="http://schemas.openxmlformats.org/officeDocument/2006/relationships/image" Target="../media/image70.png"/><Relationship Id="rId7" Type="http://schemas.openxmlformats.org/officeDocument/2006/relationships/image" Target="../media/image55.png"/><Relationship Id="rId8" Type="http://schemas.openxmlformats.org/officeDocument/2006/relationships/image" Target="../media/image4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40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76.png"/><Relationship Id="rId4" Type="http://schemas.openxmlformats.org/officeDocument/2006/relationships/image" Target="../media/image53.png"/><Relationship Id="rId5" Type="http://schemas.openxmlformats.org/officeDocument/2006/relationships/image" Target="../media/image40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4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8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5.png"/><Relationship Id="rId4" Type="http://schemas.openxmlformats.org/officeDocument/2006/relationships/image" Target="../media/image56.png"/><Relationship Id="rId5" Type="http://schemas.openxmlformats.org/officeDocument/2006/relationships/image" Target="../media/image66.png"/><Relationship Id="rId6" Type="http://schemas.openxmlformats.org/officeDocument/2006/relationships/image" Target="../media/image57.png"/><Relationship Id="rId7" Type="http://schemas.openxmlformats.org/officeDocument/2006/relationships/image" Target="../media/image60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72.png"/><Relationship Id="rId4" Type="http://schemas.openxmlformats.org/officeDocument/2006/relationships/image" Target="../media/image73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7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3.png"/><Relationship Id="rId4" Type="http://schemas.openxmlformats.org/officeDocument/2006/relationships/image" Target="../media/image6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75.png"/><Relationship Id="rId4" Type="http://schemas.openxmlformats.org/officeDocument/2006/relationships/hyperlink" Target="https://semipublicdemo1.bolt.host" TargetMode="External"/><Relationship Id="rId9" Type="http://schemas.openxmlformats.org/officeDocument/2006/relationships/image" Target="../media/image67.png"/><Relationship Id="rId5" Type="http://schemas.openxmlformats.org/officeDocument/2006/relationships/image" Target="../media/image77.png"/><Relationship Id="rId6" Type="http://schemas.openxmlformats.org/officeDocument/2006/relationships/hyperlink" Target="https://semipublicdemo2.bolt.host" TargetMode="External"/><Relationship Id="rId7" Type="http://schemas.openxmlformats.org/officeDocument/2006/relationships/image" Target="../media/image62.png"/><Relationship Id="rId8" Type="http://schemas.openxmlformats.org/officeDocument/2006/relationships/hyperlink" Target="https://semipublicdemo3.bolt.host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4.png"/><Relationship Id="rId4" Type="http://schemas.openxmlformats.org/officeDocument/2006/relationships/image" Target="../media/image6.png"/><Relationship Id="rId5" Type="http://schemas.openxmlformats.org/officeDocument/2006/relationships/image" Target="../media/image15.png"/><Relationship Id="rId6" Type="http://schemas.openxmlformats.org/officeDocument/2006/relationships/image" Target="../media/image7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Relationship Id="rId4" Type="http://schemas.openxmlformats.org/officeDocument/2006/relationships/image" Target="../media/image16.png"/><Relationship Id="rId5" Type="http://schemas.openxmlformats.org/officeDocument/2006/relationships/image" Target="../media/image11.png"/><Relationship Id="rId6" Type="http://schemas.openxmlformats.org/officeDocument/2006/relationships/image" Target="../media/image8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2"/>
          <p:cNvSpPr txBox="1"/>
          <p:nvPr>
            <p:ph type="ctrTitle"/>
          </p:nvPr>
        </p:nvSpPr>
        <p:spPr>
          <a:xfrm>
            <a:off x="1143000" y="841772"/>
            <a:ext cx="6858000" cy="1178221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Libre Franklin Medium"/>
              <a:buNone/>
            </a:pPr>
            <a:r>
              <a:rPr lang="en"/>
              <a:t>What do </a:t>
            </a:r>
            <a:r>
              <a:rPr i="1" lang="en"/>
              <a:t>they </a:t>
            </a:r>
            <a:r>
              <a:rPr lang="en"/>
              <a:t>know that </a:t>
            </a:r>
            <a:r>
              <a:rPr i="1" lang="en"/>
              <a:t>we should?</a:t>
            </a:r>
            <a:endParaRPr/>
          </a:p>
        </p:txBody>
      </p:sp>
      <p:sp>
        <p:nvSpPr>
          <p:cNvPr id="166" name="Google Shape;166;p42"/>
          <p:cNvSpPr txBox="1"/>
          <p:nvPr>
            <p:ph idx="1" type="subTitle"/>
          </p:nvPr>
        </p:nvSpPr>
        <p:spPr>
          <a:xfrm>
            <a:off x="1143000" y="2019993"/>
            <a:ext cx="6858000" cy="48629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"/>
              <a:t>Some lessons from commercial broadcasting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51"/>
          <p:cNvSpPr txBox="1"/>
          <p:nvPr>
            <p:ph idx="1" type="body"/>
          </p:nvPr>
        </p:nvSpPr>
        <p:spPr>
          <a:xfrm>
            <a:off x="628649" y="938213"/>
            <a:ext cx="7657163" cy="361433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100"/>
              <a:buNone/>
            </a:pPr>
            <a:r>
              <a:rPr lang="en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How might we get our casual followers on social platforms into our CRMs and DONOR FUNNELS?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C00000"/>
              </a:buClr>
              <a:buSzPts val="2100"/>
              <a:buNone/>
            </a:pPr>
            <a:r>
              <a:rPr lang="en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Might we develop </a:t>
            </a:r>
            <a:r>
              <a:rPr i="1" lang="en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DIFFERENT </a:t>
            </a:r>
            <a:r>
              <a:rPr lang="en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nurturing funnels for </a:t>
            </a:r>
            <a:r>
              <a:rPr i="1" lang="en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EACH </a:t>
            </a:r>
            <a:r>
              <a:rPr lang="en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digital distribution channel?</a:t>
            </a:r>
            <a:endParaRPr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Tanager Digital: Grow Audience, Giving, &amp; Membership" id="244" name="Google Shape;244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8649" y="2947910"/>
            <a:ext cx="1139252" cy="142406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45" name="Google Shape;245;p51"/>
          <p:cNvSpPr txBox="1"/>
          <p:nvPr/>
        </p:nvSpPr>
        <p:spPr>
          <a:xfrm>
            <a:off x="1832548" y="3912433"/>
            <a:ext cx="1105110" cy="53091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Tyler Smith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Principal consultant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Tanager Digital</a:t>
            </a:r>
            <a:endParaRPr sz="1100"/>
          </a:p>
        </p:txBody>
      </p:sp>
      <p:pic>
        <p:nvPicPr>
          <p:cNvPr descr="Christina Brooks McPhillips" id="246" name="Google Shape;246;p51"/>
          <p:cNvPicPr preferRelativeResize="0"/>
          <p:nvPr/>
        </p:nvPicPr>
        <p:blipFill rotWithShape="1">
          <a:blip r:embed="rId4">
            <a:alphaModFix/>
          </a:blip>
          <a:srcRect b="0" l="0" r="20261" t="0"/>
          <a:stretch/>
        </p:blipFill>
        <p:spPr>
          <a:xfrm>
            <a:off x="3377471" y="2947910"/>
            <a:ext cx="1139252" cy="142875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47" name="Google Shape;247;p51"/>
          <p:cNvSpPr txBox="1"/>
          <p:nvPr/>
        </p:nvSpPr>
        <p:spPr>
          <a:xfrm>
            <a:off x="4656321" y="3912433"/>
            <a:ext cx="1412887" cy="53091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Christina McPhillips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VP, client partnerships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Carl Bloom Associates</a:t>
            </a:r>
            <a:endParaRPr sz="1100"/>
          </a:p>
        </p:txBody>
      </p:sp>
      <p:pic>
        <p:nvPicPr>
          <p:cNvPr descr="Alex Curley" id="248" name="Google Shape;248;p51"/>
          <p:cNvPicPr preferRelativeResize="0"/>
          <p:nvPr/>
        </p:nvPicPr>
        <p:blipFill rotWithShape="1">
          <a:blip r:embed="rId5">
            <a:alphaModFix/>
          </a:blip>
          <a:srcRect b="11281" l="28427" r="28382" t="0"/>
          <a:stretch/>
        </p:blipFill>
        <p:spPr>
          <a:xfrm>
            <a:off x="6223673" y="2946057"/>
            <a:ext cx="1044683" cy="1430603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49" name="Google Shape;249;p51"/>
          <p:cNvSpPr txBox="1"/>
          <p:nvPr/>
        </p:nvSpPr>
        <p:spPr>
          <a:xfrm>
            <a:off x="7362926" y="3845745"/>
            <a:ext cx="1059762" cy="53091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Alex Curley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Product consultant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Semipublic.co</a:t>
            </a:r>
            <a:endParaRPr sz="11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52"/>
          <p:cNvSpPr txBox="1"/>
          <p:nvPr>
            <p:ph type="title"/>
          </p:nvPr>
        </p:nvSpPr>
        <p:spPr>
          <a:xfrm>
            <a:off x="190500" y="539725"/>
            <a:ext cx="88578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74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Surge to System: Growing Digital Revenue in FY26</a:t>
            </a:r>
            <a:endParaRPr b="1" sz="2740">
              <a:solidFill>
                <a:srgbClr val="FFFFFF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22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Tyler Smith</a:t>
            </a:r>
            <a:r>
              <a:rPr lang="en" sz="222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 | </a:t>
            </a:r>
            <a:r>
              <a:rPr i="1" lang="en" sz="222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Tanager Digital</a:t>
            </a:r>
            <a:endParaRPr i="1" sz="2220">
              <a:solidFill>
                <a:srgbClr val="FFFFFF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22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10.23.25</a:t>
            </a:r>
            <a:endParaRPr sz="222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255" name="Google Shape;255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72050" y="4672950"/>
            <a:ext cx="576123" cy="395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53"/>
          <p:cNvSpPr txBox="1"/>
          <p:nvPr>
            <p:ph type="title"/>
          </p:nvPr>
        </p:nvSpPr>
        <p:spPr>
          <a:xfrm>
            <a:off x="311725" y="500925"/>
            <a:ext cx="3127500" cy="182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920">
                <a:latin typeface="DM Sans ExtraBold"/>
                <a:ea typeface="DM Sans ExtraBold"/>
                <a:cs typeface="DM Sans ExtraBold"/>
                <a:sym typeface="DM Sans ExtraBold"/>
              </a:rPr>
              <a:t>The Real Question</a:t>
            </a:r>
            <a:endParaRPr sz="3920">
              <a:latin typeface="DM Sans ExtraBold"/>
              <a:ea typeface="DM Sans ExtraBold"/>
              <a:cs typeface="DM Sans ExtraBold"/>
              <a:sym typeface="DM Sans ExtraBold"/>
            </a:endParaRPr>
          </a:p>
        </p:txBody>
      </p:sp>
      <p:pic>
        <p:nvPicPr>
          <p:cNvPr id="261" name="Google Shape;261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94951" y="4702025"/>
            <a:ext cx="595000" cy="408202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53"/>
          <p:cNvSpPr txBox="1"/>
          <p:nvPr>
            <p:ph idx="1" type="body"/>
          </p:nvPr>
        </p:nvSpPr>
        <p:spPr>
          <a:xfrm>
            <a:off x="311700" y="2390650"/>
            <a:ext cx="3127500" cy="229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62">
                <a:latin typeface="DM Sans"/>
                <a:ea typeface="DM Sans"/>
                <a:cs typeface="DM Sans"/>
                <a:sym typeface="DM Sans"/>
              </a:rPr>
              <a:t>—</a:t>
            </a:r>
            <a:br>
              <a:rPr b="1" lang="en" sz="1562">
                <a:latin typeface="DM Sans"/>
                <a:ea typeface="DM Sans"/>
                <a:cs typeface="DM Sans"/>
                <a:sym typeface="DM Sans"/>
              </a:rPr>
            </a:br>
            <a:r>
              <a:rPr b="1" i="1" lang="en" sz="1562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What happens next?</a:t>
            </a:r>
            <a:endParaRPr b="1" i="1" sz="1562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70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63" name="Google Shape;263;p53"/>
          <p:cNvSpPr txBox="1"/>
          <p:nvPr/>
        </p:nvSpPr>
        <p:spPr>
          <a:xfrm>
            <a:off x="4419750" y="607625"/>
            <a:ext cx="4275600" cy="365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62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27818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563"/>
              <a:buFont typeface="DM Sans"/>
              <a:buChar char="●"/>
            </a:pPr>
            <a:r>
              <a:rPr b="1" lang="en" sz="1562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Donations are surging in 2025</a:t>
            </a:r>
            <a:r>
              <a:rPr lang="en" sz="1562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 due to political attention on public media funding</a:t>
            </a:r>
            <a:br>
              <a:rPr lang="en" sz="1562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</a:br>
            <a:endParaRPr sz="1562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27818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63"/>
              <a:buFont typeface="DM Sans"/>
              <a:buChar char="●"/>
            </a:pPr>
            <a:r>
              <a:rPr lang="en" sz="1562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But </a:t>
            </a:r>
            <a:r>
              <a:rPr b="1" lang="en" sz="1562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what happens in FY26</a:t>
            </a:r>
            <a:r>
              <a:rPr lang="en" sz="1562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 when this normalizes?</a:t>
            </a:r>
            <a:br>
              <a:rPr lang="en" sz="1562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</a:br>
            <a:endParaRPr sz="1562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27818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63"/>
              <a:buFont typeface="DM Sans"/>
              <a:buChar char="●"/>
            </a:pPr>
            <a:r>
              <a:rPr b="1" lang="en" sz="1562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The answer:</a:t>
            </a:r>
            <a:r>
              <a:rPr lang="en" sz="1562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i="1" lang="en" sz="1562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Digitize fundraising or watch revenue decline back down</a:t>
            </a:r>
            <a:endParaRPr i="1" sz="1562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9144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562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562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9144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562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b="1" sz="1562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562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562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562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b="1" sz="1562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562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54"/>
          <p:cNvSpPr txBox="1"/>
          <p:nvPr>
            <p:ph type="title"/>
          </p:nvPr>
        </p:nvSpPr>
        <p:spPr>
          <a:xfrm>
            <a:off x="311725" y="500925"/>
            <a:ext cx="3127500" cy="182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latin typeface="DM Sans ExtraBold"/>
                <a:ea typeface="DM Sans ExtraBold"/>
                <a:cs typeface="DM Sans ExtraBold"/>
                <a:sym typeface="DM Sans ExtraBold"/>
              </a:rPr>
              <a:t>The Investment Reality</a:t>
            </a:r>
            <a:endParaRPr sz="3900">
              <a:latin typeface="DM Sans ExtraBold"/>
              <a:ea typeface="DM Sans ExtraBold"/>
              <a:cs typeface="DM Sans ExtraBold"/>
              <a:sym typeface="DM Sans ExtraBold"/>
            </a:endParaRPr>
          </a:p>
        </p:txBody>
      </p:sp>
      <p:pic>
        <p:nvPicPr>
          <p:cNvPr id="269" name="Google Shape;269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94951" y="4702025"/>
            <a:ext cx="595000" cy="408202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54"/>
          <p:cNvSpPr txBox="1"/>
          <p:nvPr>
            <p:ph idx="1" type="body"/>
          </p:nvPr>
        </p:nvSpPr>
        <p:spPr>
          <a:xfrm>
            <a:off x="311700" y="2390650"/>
            <a:ext cx="3127500" cy="229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62">
                <a:latin typeface="DM Sans"/>
                <a:ea typeface="DM Sans"/>
                <a:cs typeface="DM Sans"/>
                <a:sym typeface="DM Sans"/>
              </a:rPr>
              <a:t>—</a:t>
            </a:r>
            <a:br>
              <a:rPr b="1" lang="en" sz="1562">
                <a:latin typeface="DM Sans"/>
                <a:ea typeface="DM Sans"/>
                <a:cs typeface="DM Sans"/>
                <a:sym typeface="DM Sans"/>
              </a:rPr>
            </a:br>
            <a:r>
              <a:rPr b="1" i="1" lang="en" sz="1562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The Investment Gap Creates the Opportunity Gap</a:t>
            </a:r>
            <a:endParaRPr b="1" i="1" sz="1562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70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271" name="Google Shape;271;p54" title="Screenshot 2025-06-25 174658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74225" y="450461"/>
            <a:ext cx="5704500" cy="4242600"/>
          </a:xfrm>
          <a:prstGeom prst="round1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55"/>
          <p:cNvSpPr txBox="1"/>
          <p:nvPr>
            <p:ph type="title"/>
          </p:nvPr>
        </p:nvSpPr>
        <p:spPr>
          <a:xfrm>
            <a:off x="311725" y="500925"/>
            <a:ext cx="3278100" cy="182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920">
                <a:latin typeface="DM Sans ExtraBold"/>
                <a:ea typeface="DM Sans ExtraBold"/>
                <a:cs typeface="DM Sans ExtraBold"/>
                <a:sym typeface="DM Sans ExtraBold"/>
              </a:rPr>
              <a:t>The Organic Reach Problem</a:t>
            </a:r>
            <a:endParaRPr sz="3920">
              <a:latin typeface="DM Sans ExtraBold"/>
              <a:ea typeface="DM Sans ExtraBold"/>
              <a:cs typeface="DM Sans ExtraBold"/>
              <a:sym typeface="DM Sans ExtraBold"/>
            </a:endParaRPr>
          </a:p>
        </p:txBody>
      </p:sp>
      <p:pic>
        <p:nvPicPr>
          <p:cNvPr id="277" name="Google Shape;277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94951" y="4702025"/>
            <a:ext cx="595000" cy="408202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55"/>
          <p:cNvSpPr txBox="1"/>
          <p:nvPr>
            <p:ph idx="1" type="body"/>
          </p:nvPr>
        </p:nvSpPr>
        <p:spPr>
          <a:xfrm>
            <a:off x="311700" y="2390650"/>
            <a:ext cx="3127500" cy="229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62">
                <a:latin typeface="DM Sans"/>
                <a:ea typeface="DM Sans"/>
                <a:cs typeface="DM Sans"/>
                <a:sym typeface="DM Sans"/>
              </a:rPr>
              <a:t>—</a:t>
            </a:r>
            <a:br>
              <a:rPr b="1" lang="en" sz="1562">
                <a:latin typeface="DM Sans"/>
                <a:ea typeface="DM Sans"/>
                <a:cs typeface="DM Sans"/>
                <a:sym typeface="DM Sans"/>
              </a:rPr>
            </a:br>
            <a:r>
              <a:rPr b="1" i="1" lang="en" sz="1562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Verify for Yourself!</a:t>
            </a:r>
            <a:endParaRPr b="1" i="1" sz="1562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70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79" name="Google Shape;279;p55"/>
          <p:cNvSpPr txBox="1"/>
          <p:nvPr/>
        </p:nvSpPr>
        <p:spPr>
          <a:xfrm>
            <a:off x="4419750" y="312025"/>
            <a:ext cx="42756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62">
              <a:latin typeface="DM Sans"/>
              <a:ea typeface="DM Sans"/>
              <a:cs typeface="DM Sans"/>
              <a:sym typeface="DM Sans"/>
            </a:endParaRPr>
          </a:p>
          <a:p>
            <a:pPr indent="-327818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563"/>
              <a:buFont typeface="DM Sans"/>
              <a:buChar char="●"/>
            </a:pPr>
            <a:r>
              <a:rPr lang="en" sz="1562">
                <a:latin typeface="DM Sans"/>
                <a:ea typeface="DM Sans"/>
                <a:cs typeface="DM Sans"/>
                <a:sym typeface="DM Sans"/>
              </a:rPr>
              <a:t>What % of your Facebook followers see your median post? </a:t>
            </a:r>
            <a:r>
              <a:rPr b="1" lang="en" sz="1562">
                <a:latin typeface="DM Sans"/>
                <a:ea typeface="DM Sans"/>
                <a:cs typeface="DM Sans"/>
                <a:sym typeface="DM Sans"/>
              </a:rPr>
              <a:t>(Typically &lt;2%)</a:t>
            </a:r>
            <a:br>
              <a:rPr lang="en" sz="1562">
                <a:latin typeface="DM Sans"/>
                <a:ea typeface="DM Sans"/>
                <a:cs typeface="DM Sans"/>
                <a:sym typeface="DM Sans"/>
              </a:rPr>
            </a:br>
            <a:endParaRPr sz="1562">
              <a:latin typeface="DM Sans"/>
              <a:ea typeface="DM Sans"/>
              <a:cs typeface="DM Sans"/>
              <a:sym typeface="DM Sans"/>
            </a:endParaRPr>
          </a:p>
          <a:p>
            <a:pPr indent="-327818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63"/>
              <a:buFont typeface="DM Sans"/>
              <a:buChar char="●"/>
            </a:pPr>
            <a:r>
              <a:rPr lang="en" sz="1562">
                <a:latin typeface="DM Sans"/>
                <a:ea typeface="DM Sans"/>
                <a:cs typeface="DM Sans"/>
                <a:sym typeface="DM Sans"/>
              </a:rPr>
              <a:t>What's your email click-through rate? </a:t>
            </a:r>
            <a:r>
              <a:rPr b="1" lang="en" sz="1562">
                <a:latin typeface="DM Sans"/>
                <a:ea typeface="DM Sans"/>
                <a:cs typeface="DM Sans"/>
                <a:sym typeface="DM Sans"/>
              </a:rPr>
              <a:t>(Typically 2-5%)</a:t>
            </a:r>
            <a:br>
              <a:rPr lang="en" sz="1562">
                <a:latin typeface="DM Sans"/>
                <a:ea typeface="DM Sans"/>
                <a:cs typeface="DM Sans"/>
                <a:sym typeface="DM Sans"/>
              </a:rPr>
            </a:br>
            <a:endParaRPr sz="1562">
              <a:latin typeface="DM Sans"/>
              <a:ea typeface="DM Sans"/>
              <a:cs typeface="DM Sans"/>
              <a:sym typeface="DM Sans"/>
            </a:endParaRPr>
          </a:p>
          <a:p>
            <a:pPr indent="-327818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63"/>
              <a:buFont typeface="DM Sans"/>
              <a:buChar char="●"/>
            </a:pPr>
            <a:r>
              <a:rPr lang="en" sz="1562">
                <a:latin typeface="DM Sans"/>
                <a:ea typeface="DM Sans"/>
                <a:cs typeface="DM Sans"/>
                <a:sym typeface="DM Sans"/>
              </a:rPr>
              <a:t>How many monthly searches for your station actually convert to donations? </a:t>
            </a:r>
            <a:r>
              <a:rPr b="1" lang="en" sz="1562">
                <a:latin typeface="DM Sans"/>
                <a:ea typeface="DM Sans"/>
                <a:cs typeface="DM Sans"/>
                <a:sym typeface="DM Sans"/>
              </a:rPr>
              <a:t>(&lt;1%...)</a:t>
            </a:r>
            <a:br>
              <a:rPr b="1" lang="en" sz="1562">
                <a:latin typeface="DM Sans"/>
                <a:ea typeface="DM Sans"/>
                <a:cs typeface="DM Sans"/>
                <a:sym typeface="DM Sans"/>
              </a:rPr>
            </a:br>
            <a:endParaRPr b="1" sz="1562">
              <a:latin typeface="DM Sans"/>
              <a:ea typeface="DM Sans"/>
              <a:cs typeface="DM Sans"/>
              <a:sym typeface="DM Sans"/>
            </a:endParaRPr>
          </a:p>
          <a:p>
            <a:pPr indent="-327818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63"/>
              <a:buFont typeface="DM Sans"/>
              <a:buChar char="●"/>
            </a:pPr>
            <a:r>
              <a:rPr lang="en" sz="1562">
                <a:latin typeface="DM Sans"/>
                <a:ea typeface="DM Sans"/>
                <a:cs typeface="DM Sans"/>
                <a:sym typeface="DM Sans"/>
              </a:rPr>
              <a:t>👉</a:t>
            </a:r>
            <a:r>
              <a:rPr i="1" lang="en" sz="1562">
                <a:latin typeface="DM Sans"/>
                <a:ea typeface="DM Sans"/>
                <a:cs typeface="DM Sans"/>
                <a:sym typeface="DM Sans"/>
              </a:rPr>
              <a:t>Simply posting occasionally and sending a weekly newsletter isn't enough</a:t>
            </a:r>
            <a:endParaRPr i="1" sz="1562">
              <a:latin typeface="DM Sans"/>
              <a:ea typeface="DM Sans"/>
              <a:cs typeface="DM Sans"/>
              <a:sym typeface="DM Sans"/>
            </a:endParaRPr>
          </a:p>
          <a:p>
            <a:pPr indent="0" lvl="0" marL="9144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562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562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9144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62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sz="1562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562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562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62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sz="1562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562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56"/>
          <p:cNvSpPr txBox="1"/>
          <p:nvPr>
            <p:ph type="title"/>
          </p:nvPr>
        </p:nvSpPr>
        <p:spPr>
          <a:xfrm>
            <a:off x="311725" y="500925"/>
            <a:ext cx="3406200" cy="182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820">
                <a:latin typeface="DM Sans ExtraBold"/>
                <a:ea typeface="DM Sans ExtraBold"/>
                <a:cs typeface="DM Sans ExtraBold"/>
                <a:sym typeface="DM Sans ExtraBold"/>
              </a:rPr>
              <a:t>What Commercial Media Knows</a:t>
            </a:r>
            <a:endParaRPr sz="3820">
              <a:latin typeface="DM Sans ExtraBold"/>
              <a:ea typeface="DM Sans ExtraBold"/>
              <a:cs typeface="DM Sans ExtraBold"/>
              <a:sym typeface="DM Sans ExtraBold"/>
            </a:endParaRPr>
          </a:p>
        </p:txBody>
      </p:sp>
      <p:pic>
        <p:nvPicPr>
          <p:cNvPr id="285" name="Google Shape;285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94951" y="4702025"/>
            <a:ext cx="595000" cy="408202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56"/>
          <p:cNvSpPr txBox="1"/>
          <p:nvPr>
            <p:ph idx="1" type="body"/>
          </p:nvPr>
        </p:nvSpPr>
        <p:spPr>
          <a:xfrm>
            <a:off x="311700" y="2390650"/>
            <a:ext cx="3127500" cy="229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62">
                <a:latin typeface="DM Sans"/>
                <a:ea typeface="DM Sans"/>
                <a:cs typeface="DM Sans"/>
                <a:sym typeface="DM Sans"/>
              </a:rPr>
              <a:t>—</a:t>
            </a:r>
            <a:br>
              <a:rPr b="1" lang="en" sz="1562">
                <a:latin typeface="DM Sans"/>
                <a:ea typeface="DM Sans"/>
                <a:cs typeface="DM Sans"/>
                <a:sym typeface="DM Sans"/>
              </a:rPr>
            </a:br>
            <a:r>
              <a:rPr b="1" i="1" lang="en" sz="1562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What Do They Do That We Don't?</a:t>
            </a:r>
            <a:endParaRPr b="1" i="1" sz="1562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70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87" name="Google Shape;287;p56"/>
          <p:cNvSpPr txBox="1"/>
          <p:nvPr/>
        </p:nvSpPr>
        <p:spPr>
          <a:xfrm>
            <a:off x="4683675" y="124800"/>
            <a:ext cx="4011600" cy="41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62"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562">
                <a:latin typeface="DM Sans"/>
                <a:ea typeface="DM Sans"/>
                <a:cs typeface="DM Sans"/>
                <a:sym typeface="DM Sans"/>
              </a:rPr>
              <a:t>✔️</a:t>
            </a:r>
            <a:r>
              <a:rPr b="1" lang="en" sz="1562">
                <a:latin typeface="DM Sans"/>
                <a:ea typeface="DM Sans"/>
                <a:cs typeface="DM Sans"/>
                <a:sym typeface="DM Sans"/>
              </a:rPr>
              <a:t>They invest in </a:t>
            </a:r>
            <a:r>
              <a:rPr b="1" lang="en" sz="1562">
                <a:latin typeface="DM Sans"/>
                <a:ea typeface="DM Sans"/>
                <a:cs typeface="DM Sans"/>
                <a:sym typeface="DM Sans"/>
              </a:rPr>
              <a:t>digital</a:t>
            </a:r>
            <a:r>
              <a:rPr b="1" lang="en" sz="1562">
                <a:latin typeface="DM Sans"/>
                <a:ea typeface="DM Sans"/>
                <a:cs typeface="DM Sans"/>
                <a:sym typeface="DM Sans"/>
              </a:rPr>
              <a:t> distribution</a:t>
            </a:r>
            <a:r>
              <a:rPr lang="en" sz="1562">
                <a:latin typeface="DM Sans"/>
                <a:ea typeface="DM Sans"/>
                <a:cs typeface="DM Sans"/>
                <a:sym typeface="DM Sans"/>
              </a:rPr>
              <a:t> to reach audiences where they actually are</a:t>
            </a:r>
            <a:br>
              <a:rPr lang="en" sz="1562">
                <a:latin typeface="DM Sans"/>
                <a:ea typeface="DM Sans"/>
                <a:cs typeface="DM Sans"/>
                <a:sym typeface="DM Sans"/>
              </a:rPr>
            </a:br>
            <a:endParaRPr sz="1562"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562">
                <a:latin typeface="DM Sans"/>
                <a:ea typeface="DM Sans"/>
                <a:cs typeface="DM Sans"/>
                <a:sym typeface="DM Sans"/>
              </a:rPr>
              <a:t>✔️</a:t>
            </a:r>
            <a:r>
              <a:rPr b="1" lang="en" sz="1562">
                <a:latin typeface="DM Sans"/>
                <a:ea typeface="DM Sans"/>
                <a:cs typeface="DM Sans"/>
                <a:sym typeface="DM Sans"/>
              </a:rPr>
              <a:t>They use always-on campaigns</a:t>
            </a:r>
            <a:r>
              <a:rPr lang="en" sz="1562">
                <a:latin typeface="DM Sans"/>
                <a:ea typeface="DM Sans"/>
                <a:cs typeface="DM Sans"/>
                <a:sym typeface="DM Sans"/>
              </a:rPr>
              <a:t>, not just seasonal pushes</a:t>
            </a:r>
            <a:br>
              <a:rPr lang="en" sz="1562">
                <a:latin typeface="DM Sans"/>
                <a:ea typeface="DM Sans"/>
                <a:cs typeface="DM Sans"/>
                <a:sym typeface="DM Sans"/>
              </a:rPr>
            </a:br>
            <a:endParaRPr sz="1562"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562">
                <a:latin typeface="DM Sans"/>
                <a:ea typeface="DM Sans"/>
                <a:cs typeface="DM Sans"/>
                <a:sym typeface="DM Sans"/>
              </a:rPr>
              <a:t>✔️</a:t>
            </a:r>
            <a:r>
              <a:rPr b="1" lang="en" sz="1562">
                <a:latin typeface="DM Sans"/>
                <a:ea typeface="DM Sans"/>
                <a:cs typeface="DM Sans"/>
                <a:sym typeface="DM Sans"/>
              </a:rPr>
              <a:t>They use modern tech</a:t>
            </a:r>
            <a:r>
              <a:rPr lang="en" sz="1562">
                <a:latin typeface="DM Sans"/>
                <a:ea typeface="DM Sans"/>
                <a:cs typeface="DM Sans"/>
                <a:sym typeface="DM Sans"/>
              </a:rPr>
              <a:t> (algorithmic targeting) vs. manual, outdated work (donor files)</a:t>
            </a:r>
            <a:br>
              <a:rPr lang="en" sz="1562">
                <a:latin typeface="DM Sans"/>
                <a:ea typeface="DM Sans"/>
                <a:cs typeface="DM Sans"/>
                <a:sym typeface="DM Sans"/>
              </a:rPr>
            </a:br>
            <a:endParaRPr sz="1562"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62">
                <a:latin typeface="DM Sans"/>
                <a:ea typeface="DM Sans"/>
                <a:cs typeface="DM Sans"/>
                <a:sym typeface="DM Sans"/>
              </a:rPr>
              <a:t>👉</a:t>
            </a:r>
            <a:r>
              <a:rPr i="1" lang="en" sz="1562">
                <a:latin typeface="DM Sans"/>
                <a:ea typeface="DM Sans"/>
                <a:cs typeface="DM Sans"/>
                <a:sym typeface="DM Sans"/>
              </a:rPr>
              <a:t>Tom showed us they followed their audience to streaming (to social media, to Google, etc). </a:t>
            </a:r>
            <a:r>
              <a:rPr b="1" i="1" lang="en" sz="1562">
                <a:solidFill>
                  <a:srgbClr val="7A52EB"/>
                </a:solidFill>
                <a:latin typeface="DM Sans"/>
                <a:ea typeface="DM Sans"/>
                <a:cs typeface="DM Sans"/>
                <a:sym typeface="DM Sans"/>
              </a:rPr>
              <a:t>This is the fundraising imperative.</a:t>
            </a:r>
            <a:endParaRPr b="1" i="1" sz="1562">
              <a:solidFill>
                <a:srgbClr val="7A52EB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9144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562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562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9144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62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sz="1562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562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562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62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sz="1562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562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94951" y="4702025"/>
            <a:ext cx="595000" cy="408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9225" y="220350"/>
            <a:ext cx="3023100" cy="4702800"/>
          </a:xfrm>
          <a:prstGeom prst="round1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294" name="Google Shape;294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10538" y="152400"/>
            <a:ext cx="2780700" cy="4838700"/>
          </a:xfrm>
          <a:prstGeom prst="round1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3650" y="152400"/>
            <a:ext cx="851669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94951" y="4702025"/>
            <a:ext cx="595000" cy="408202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59"/>
          <p:cNvSpPr txBox="1"/>
          <p:nvPr/>
        </p:nvSpPr>
        <p:spPr>
          <a:xfrm>
            <a:off x="4861000" y="992550"/>
            <a:ext cx="4012200" cy="32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62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Summer - Fall ‘25 (FY26)</a:t>
            </a:r>
            <a:br>
              <a:rPr b="1" lang="en" sz="1562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i="1" lang="en" sz="1562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Rescission + Fall Drive</a:t>
            </a:r>
            <a:br>
              <a:rPr i="1" lang="en" sz="1562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i="1" lang="en" sz="1562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—</a:t>
            </a:r>
            <a:br>
              <a:rPr b="1" lang="en" sz="1562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br>
              <a:rPr b="1" lang="en" sz="1562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1" lang="en" sz="1562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-</a:t>
            </a:r>
            <a:r>
              <a:rPr b="1" lang="en" sz="1562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$6,379</a:t>
            </a:r>
            <a:r>
              <a:rPr lang="en" sz="1562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" sz="1562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raised</a:t>
            </a:r>
            <a:r>
              <a:rPr lang="en" sz="1562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" sz="1562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attributable</a:t>
            </a:r>
            <a:r>
              <a:rPr lang="en" sz="1562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 to CTV </a:t>
            </a:r>
            <a:br>
              <a:rPr lang="en" sz="1562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br>
              <a:rPr lang="en" sz="1562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" sz="1562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-</a:t>
            </a:r>
            <a:r>
              <a:rPr b="1" lang="en" sz="1562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55% recovered immediately</a:t>
            </a:r>
            <a:r>
              <a:rPr lang="en" sz="1562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 despite non-clickable format</a:t>
            </a:r>
            <a:br>
              <a:rPr lang="en" sz="1562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" sz="1562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br>
              <a:rPr lang="en" sz="1562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1" lang="en" sz="1562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-More touchpoints = </a:t>
            </a:r>
            <a:r>
              <a:rPr lang="en" sz="1562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faster donation cycles (5 years &gt; 5 weeks)</a:t>
            </a:r>
            <a:br>
              <a:rPr b="1" lang="en" sz="1562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br>
              <a:rPr b="1" lang="en" sz="1562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endParaRPr b="1" sz="1562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9144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Arial"/>
              <a:buNone/>
            </a:pPr>
            <a:r>
              <a:t/>
            </a:r>
            <a:endParaRPr b="1" sz="1562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Arial"/>
              <a:buNone/>
            </a:pPr>
            <a:r>
              <a:t/>
            </a:r>
            <a:endParaRPr b="1" sz="1562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9144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Arial"/>
              <a:buNone/>
            </a:pPr>
            <a:r>
              <a:rPr b="1" lang="en" sz="1562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b="1" sz="1562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688"/>
              <a:buFont typeface="Arial"/>
              <a:buNone/>
            </a:pPr>
            <a:r>
              <a:t/>
            </a:r>
            <a:endParaRPr sz="1562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688"/>
              <a:buFont typeface="Arial"/>
              <a:buNone/>
            </a:pPr>
            <a:r>
              <a:t/>
            </a:r>
            <a:endParaRPr sz="1562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688"/>
              <a:buFont typeface="Arial"/>
              <a:buNone/>
            </a:pPr>
            <a:r>
              <a:rPr lang="en" sz="1562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sz="1562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688"/>
              <a:buFont typeface="Arial"/>
              <a:buNone/>
            </a:pPr>
            <a:r>
              <a:t/>
            </a:r>
            <a:endParaRPr sz="1562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6" name="Google Shape;306;p59"/>
          <p:cNvSpPr txBox="1"/>
          <p:nvPr/>
        </p:nvSpPr>
        <p:spPr>
          <a:xfrm>
            <a:off x="151025" y="1044450"/>
            <a:ext cx="4012200" cy="25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62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Spring ‘25 (FY25)</a:t>
            </a:r>
            <a:br>
              <a:rPr b="1" lang="en" sz="1562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i="1" lang="en" sz="1562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Streaming</a:t>
            </a:r>
            <a:r>
              <a:rPr i="1" lang="en" sz="1562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 Investment (CTV)</a:t>
            </a:r>
            <a:br>
              <a:rPr lang="en" sz="1562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" sz="1562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—</a:t>
            </a:r>
            <a:br>
              <a:rPr b="1" lang="en" sz="1562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br>
              <a:rPr b="1" lang="en" sz="1562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1" lang="en" sz="1562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Investment: 		</a:t>
            </a:r>
            <a:r>
              <a:rPr lang="en" sz="1562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$12,051</a:t>
            </a:r>
            <a:br>
              <a:rPr b="1" lang="en" sz="1562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1" lang="en" sz="1562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Households: 		</a:t>
            </a:r>
            <a:r>
              <a:rPr lang="en" sz="1562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136,961</a:t>
            </a:r>
            <a:br>
              <a:rPr lang="en" sz="1562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1" lang="en" sz="1562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Verified Visits:</a:t>
            </a:r>
            <a:r>
              <a:rPr lang="en" sz="1562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	20,780</a:t>
            </a:r>
            <a:br>
              <a:rPr lang="en" sz="1562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1" lang="en" sz="1562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Avg. Cost:</a:t>
            </a:r>
            <a:r>
              <a:rPr lang="en" sz="1562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		$0.09/hh</a:t>
            </a:r>
            <a:br>
              <a:rPr lang="en" sz="1562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br>
              <a:rPr lang="en" sz="1562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endParaRPr b="1" sz="1562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Arial"/>
              <a:buNone/>
            </a:pPr>
            <a:r>
              <a:t/>
            </a:r>
            <a:endParaRPr b="1" sz="1562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9144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Arial"/>
              <a:buNone/>
            </a:pPr>
            <a:r>
              <a:rPr b="1" lang="en" sz="1562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b="1" sz="1562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688"/>
              <a:buFont typeface="Arial"/>
              <a:buNone/>
            </a:pPr>
            <a:r>
              <a:t/>
            </a:r>
            <a:endParaRPr sz="1562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688"/>
              <a:buFont typeface="Arial"/>
              <a:buNone/>
            </a:pPr>
            <a:r>
              <a:t/>
            </a:r>
            <a:endParaRPr sz="1562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688"/>
              <a:buFont typeface="Arial"/>
              <a:buNone/>
            </a:pPr>
            <a:r>
              <a:rPr lang="en" sz="1562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sz="1562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688"/>
              <a:buFont typeface="Arial"/>
              <a:buNone/>
            </a:pPr>
            <a:r>
              <a:t/>
            </a:r>
            <a:endParaRPr sz="1562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7" name="Google Shape;307;p59"/>
          <p:cNvSpPr/>
          <p:nvPr/>
        </p:nvSpPr>
        <p:spPr>
          <a:xfrm>
            <a:off x="4030075" y="2098650"/>
            <a:ext cx="945900" cy="473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0000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8" name="Google Shape;308;p59"/>
          <p:cNvSpPr/>
          <p:nvPr/>
        </p:nvSpPr>
        <p:spPr>
          <a:xfrm>
            <a:off x="5344675" y="2479800"/>
            <a:ext cx="2946300" cy="7389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2748566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11516" y="152400"/>
            <a:ext cx="2720971" cy="4838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04437" y="152400"/>
            <a:ext cx="2752920" cy="48386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43"/>
          <p:cNvSpPr txBox="1"/>
          <p:nvPr/>
        </p:nvSpPr>
        <p:spPr>
          <a:xfrm>
            <a:off x="924326" y="380475"/>
            <a:ext cx="5983200" cy="484800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7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WHAT DID YOU WATCH IN 2015?</a:t>
            </a:r>
            <a:endParaRPr sz="1100"/>
          </a:p>
        </p:txBody>
      </p:sp>
      <p:pic>
        <p:nvPicPr>
          <p:cNvPr descr="NCIS (TV Series 2003– ) - IMDb" id="172" name="Google Shape;172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4319" y="1021496"/>
            <a:ext cx="1714500" cy="257175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173" name="Google Shape;173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69807" y="1021497"/>
            <a:ext cx="2571750" cy="257175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174" name="Google Shape;174;p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647931" y="1021496"/>
            <a:ext cx="2571750" cy="257175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Downton Abbey Poster 24inx36in Poster | eBay" id="175" name="Google Shape;175;p4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155682" y="2077403"/>
            <a:ext cx="1900238" cy="2857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225" y="672000"/>
            <a:ext cx="4404600" cy="3799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321" name="Google Shape;321;p61"/>
          <p:cNvSpPr txBox="1"/>
          <p:nvPr/>
        </p:nvSpPr>
        <p:spPr>
          <a:xfrm>
            <a:off x="4813325" y="1281000"/>
            <a:ext cx="4256700" cy="25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7818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63"/>
              <a:buFont typeface="DM Sans"/>
              <a:buChar char="●"/>
            </a:pPr>
            <a:r>
              <a:rPr lang="en" sz="1562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APM Studios saw a residual, organic increase of ~3,500 viewers (10.4k expected monthly avg. vs. 13.9k actual) </a:t>
            </a:r>
            <a:endParaRPr sz="1562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27818" lvl="1" marL="13716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63"/>
              <a:buFont typeface="DM Sans"/>
              <a:buChar char="○"/>
            </a:pPr>
            <a:r>
              <a:rPr b="1" lang="en" sz="1562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34% residual lift in organic viewership</a:t>
            </a:r>
            <a:br>
              <a:rPr b="1" lang="en" sz="1562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endParaRPr sz="1562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br>
              <a:rPr lang="en" sz="1562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endParaRPr sz="1562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9144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562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562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9144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562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b="1" sz="1562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562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562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62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sz="1562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562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62"/>
          <p:cNvSpPr txBox="1"/>
          <p:nvPr>
            <p:ph type="title"/>
          </p:nvPr>
        </p:nvSpPr>
        <p:spPr>
          <a:xfrm>
            <a:off x="311725" y="500925"/>
            <a:ext cx="3347100" cy="182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920">
                <a:latin typeface="DM Sans ExtraBold"/>
                <a:ea typeface="DM Sans ExtraBold"/>
                <a:cs typeface="DM Sans ExtraBold"/>
                <a:sym typeface="DM Sans ExtraBold"/>
              </a:rPr>
              <a:t>Modern Donor ID</a:t>
            </a:r>
            <a:endParaRPr sz="3920">
              <a:latin typeface="DM Sans ExtraBold"/>
              <a:ea typeface="DM Sans ExtraBold"/>
              <a:cs typeface="DM Sans ExtraBold"/>
              <a:sym typeface="DM Sans ExtraBold"/>
            </a:endParaRPr>
          </a:p>
        </p:txBody>
      </p:sp>
      <p:pic>
        <p:nvPicPr>
          <p:cNvPr id="327" name="Google Shape;327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94951" y="4702025"/>
            <a:ext cx="595000" cy="408202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62"/>
          <p:cNvSpPr txBox="1"/>
          <p:nvPr>
            <p:ph idx="1" type="body"/>
          </p:nvPr>
        </p:nvSpPr>
        <p:spPr>
          <a:xfrm>
            <a:off x="311700" y="2390650"/>
            <a:ext cx="3127500" cy="229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62">
                <a:latin typeface="DM Sans"/>
                <a:ea typeface="DM Sans"/>
                <a:cs typeface="DM Sans"/>
                <a:sym typeface="DM Sans"/>
              </a:rPr>
              <a:t>—</a:t>
            </a:r>
            <a:br>
              <a:rPr b="1" lang="en" sz="1562">
                <a:latin typeface="DM Sans"/>
                <a:ea typeface="DM Sans"/>
                <a:cs typeface="DM Sans"/>
                <a:sym typeface="DM Sans"/>
              </a:rPr>
            </a:br>
            <a:r>
              <a:rPr b="1" lang="en" sz="1562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The $50 Test That Identifies Your New Donors (and starts the conversation)</a:t>
            </a:r>
            <a:endParaRPr b="1" i="1" sz="1562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70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29" name="Google Shape;329;p62"/>
          <p:cNvSpPr txBox="1"/>
          <p:nvPr/>
        </p:nvSpPr>
        <p:spPr>
          <a:xfrm>
            <a:off x="4419750" y="164225"/>
            <a:ext cx="4275600" cy="40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Arial"/>
              <a:buNone/>
            </a:pPr>
            <a:r>
              <a:t/>
            </a:r>
            <a:endParaRPr b="1" sz="1562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27818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563"/>
              <a:buFont typeface="DM Sans"/>
              <a:buChar char="●"/>
            </a:pPr>
            <a:r>
              <a:rPr lang="en" sz="1562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A </a:t>
            </a:r>
            <a:r>
              <a:rPr b="1" lang="en" sz="1562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$500 investment</a:t>
            </a:r>
            <a:r>
              <a:rPr lang="en" sz="1562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 in an algorithmically-targeted Meta ad:</a:t>
            </a:r>
            <a:endParaRPr sz="1562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27818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63"/>
              <a:buFont typeface="DM Sans"/>
              <a:buAutoNum type="alphaLcPeriod"/>
            </a:pPr>
            <a:r>
              <a:rPr lang="en" sz="1562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70,300 people reached</a:t>
            </a:r>
            <a:endParaRPr sz="1562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27818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63"/>
              <a:buFont typeface="DM Sans"/>
              <a:buAutoNum type="alphaLcPeriod"/>
            </a:pPr>
            <a:r>
              <a:rPr lang="en" sz="1562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32% engaged / 8% clicked link </a:t>
            </a:r>
            <a:endParaRPr sz="1562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27818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63"/>
              <a:buFont typeface="DM Sans"/>
              <a:buAutoNum type="alphaLcPeriod"/>
            </a:pPr>
            <a:r>
              <a:rPr lang="en" sz="1562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$4.86 CPM (to reach 1k prospects)</a:t>
            </a:r>
            <a:br>
              <a:rPr lang="en" sz="1562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</a:br>
            <a:endParaRPr sz="1562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27818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63"/>
              <a:buFont typeface="DM Sans"/>
              <a:buChar char="●"/>
            </a:pPr>
            <a:r>
              <a:rPr lang="en" sz="1562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Those who click and stay engaged ARE </a:t>
            </a:r>
            <a:r>
              <a:rPr b="1" lang="en" sz="1562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your prospective donors </a:t>
            </a:r>
            <a:r>
              <a:rPr lang="en" sz="1562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(to then nurture!)</a:t>
            </a:r>
            <a:br>
              <a:rPr lang="en" sz="1562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</a:br>
            <a:endParaRPr sz="1562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27818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63"/>
              <a:buFont typeface="DM Sans"/>
              <a:buChar char="●"/>
            </a:pPr>
            <a:r>
              <a:rPr b="1" lang="en" sz="1562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👉This tells stations EXACTLY who their donors are</a:t>
            </a:r>
            <a:r>
              <a:rPr lang="en" sz="1562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 - not abstract third-party data from thousands of miles away</a:t>
            </a:r>
            <a:br>
              <a:rPr lang="en" sz="1562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</a:br>
            <a:endParaRPr sz="1562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27818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63"/>
              <a:buFont typeface="DM Sans"/>
              <a:buChar char="●"/>
            </a:pPr>
            <a:r>
              <a:rPr lang="en" sz="1562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Can </a:t>
            </a:r>
            <a:r>
              <a:rPr b="1" lang="en" sz="1562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scale down to $50</a:t>
            </a:r>
            <a:r>
              <a:rPr lang="en" sz="1562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 for smaller markets</a:t>
            </a:r>
            <a:endParaRPr sz="1562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9144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Arial"/>
              <a:buNone/>
            </a:pPr>
            <a:r>
              <a:t/>
            </a:r>
            <a:endParaRPr b="1" sz="1562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Arial"/>
              <a:buNone/>
            </a:pPr>
            <a:r>
              <a:t/>
            </a:r>
            <a:endParaRPr b="1" sz="1562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9144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Arial"/>
              <a:buNone/>
            </a:pPr>
            <a:r>
              <a:rPr b="1" lang="en" sz="1562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b="1" sz="1562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688"/>
              <a:buFont typeface="Arial"/>
              <a:buNone/>
            </a:pPr>
            <a:r>
              <a:t/>
            </a:r>
            <a:endParaRPr b="1" sz="1562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688"/>
              <a:buFont typeface="Arial"/>
              <a:buNone/>
            </a:pPr>
            <a:r>
              <a:t/>
            </a:r>
            <a:endParaRPr b="1" sz="1562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688"/>
              <a:buFont typeface="Arial"/>
              <a:buNone/>
            </a:pPr>
            <a:r>
              <a:rPr b="1" lang="en" sz="1562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b="1" sz="1562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688"/>
              <a:buFont typeface="Arial"/>
              <a:buNone/>
            </a:pPr>
            <a:r>
              <a:t/>
            </a:r>
            <a:endParaRPr b="1" sz="1562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8100" y="152400"/>
            <a:ext cx="2822356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81150" y="152400"/>
            <a:ext cx="287837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64"/>
          <p:cNvSpPr txBox="1"/>
          <p:nvPr>
            <p:ph type="title"/>
          </p:nvPr>
        </p:nvSpPr>
        <p:spPr>
          <a:xfrm>
            <a:off x="311725" y="500925"/>
            <a:ext cx="3347100" cy="182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920">
                <a:latin typeface="DM Sans ExtraBold"/>
                <a:ea typeface="DM Sans ExtraBold"/>
                <a:cs typeface="DM Sans ExtraBold"/>
                <a:sym typeface="DM Sans ExtraBold"/>
              </a:rPr>
              <a:t>Distribution</a:t>
            </a:r>
            <a:r>
              <a:rPr lang="en" sz="3920">
                <a:latin typeface="DM Sans ExtraBold"/>
                <a:ea typeface="DM Sans ExtraBold"/>
                <a:cs typeface="DM Sans ExtraBold"/>
                <a:sym typeface="DM Sans ExtraBold"/>
              </a:rPr>
              <a:t> + Nurture System</a:t>
            </a:r>
            <a:endParaRPr sz="3920">
              <a:latin typeface="DM Sans ExtraBold"/>
              <a:ea typeface="DM Sans ExtraBold"/>
              <a:cs typeface="DM Sans ExtraBold"/>
              <a:sym typeface="DM Sans ExtraBold"/>
            </a:endParaRPr>
          </a:p>
        </p:txBody>
      </p:sp>
      <p:pic>
        <p:nvPicPr>
          <p:cNvPr id="341" name="Google Shape;341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94951" y="4702025"/>
            <a:ext cx="595000" cy="408202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64"/>
          <p:cNvSpPr txBox="1"/>
          <p:nvPr>
            <p:ph idx="1" type="body"/>
          </p:nvPr>
        </p:nvSpPr>
        <p:spPr>
          <a:xfrm>
            <a:off x="311700" y="2390650"/>
            <a:ext cx="3127500" cy="229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62">
                <a:latin typeface="DM Sans"/>
                <a:ea typeface="DM Sans"/>
                <a:cs typeface="DM Sans"/>
                <a:sym typeface="DM Sans"/>
              </a:rPr>
              <a:t>—</a:t>
            </a:r>
            <a:br>
              <a:rPr b="1" lang="en" sz="1562">
                <a:latin typeface="DM Sans"/>
                <a:ea typeface="DM Sans"/>
                <a:cs typeface="DM Sans"/>
                <a:sym typeface="DM Sans"/>
              </a:rPr>
            </a:br>
            <a:r>
              <a:rPr b="1" lang="en" sz="1562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Building the Pathway to New Donors</a:t>
            </a:r>
            <a:endParaRPr b="1" i="1" sz="1562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70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43" name="Google Shape;343;p64"/>
          <p:cNvSpPr txBox="1"/>
          <p:nvPr/>
        </p:nvSpPr>
        <p:spPr>
          <a:xfrm>
            <a:off x="4419750" y="500925"/>
            <a:ext cx="4275600" cy="37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62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1. Automate Distribution </a:t>
            </a:r>
            <a:endParaRPr b="1" sz="1562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62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↓ Content ads promoting local news</a:t>
            </a:r>
            <a:endParaRPr sz="1562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62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↓ Start conversations →</a:t>
            </a:r>
            <a:endParaRPr sz="1562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562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2. Stay Present with Always-On </a:t>
            </a:r>
            <a:endParaRPr b="1" sz="1562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62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↓ Brand ads to engaged audiences</a:t>
            </a:r>
            <a:endParaRPr sz="1562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62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↓ Retargeting, Meta engagers, lapsed donors, prospects →</a:t>
            </a:r>
            <a:endParaRPr sz="1562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562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3. Invest Acutely During Drives </a:t>
            </a:r>
            <a:endParaRPr b="1" sz="1562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62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↓ Paid search when intent is highest</a:t>
            </a:r>
            <a:endParaRPr sz="1562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562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↓ Conversion</a:t>
            </a:r>
            <a:endParaRPr sz="1562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348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94951" y="4702025"/>
            <a:ext cx="595000" cy="408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65"/>
          <p:cNvPicPr preferRelativeResize="0"/>
          <p:nvPr/>
        </p:nvPicPr>
        <p:blipFill rotWithShape="1">
          <a:blip r:embed="rId4">
            <a:alphaModFix/>
          </a:blip>
          <a:srcRect b="0" l="51262" r="0" t="0"/>
          <a:stretch/>
        </p:blipFill>
        <p:spPr>
          <a:xfrm>
            <a:off x="244350" y="1303600"/>
            <a:ext cx="4947226" cy="253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94838" y="152400"/>
            <a:ext cx="2780700" cy="4838700"/>
          </a:xfrm>
          <a:prstGeom prst="round1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66"/>
          <p:cNvSpPr txBox="1"/>
          <p:nvPr>
            <p:ph type="title"/>
          </p:nvPr>
        </p:nvSpPr>
        <p:spPr>
          <a:xfrm>
            <a:off x="311725" y="500925"/>
            <a:ext cx="3347100" cy="182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420">
                <a:latin typeface="DM Sans ExtraBold"/>
                <a:ea typeface="DM Sans ExtraBold"/>
                <a:cs typeface="DM Sans ExtraBold"/>
                <a:sym typeface="DM Sans ExtraBold"/>
              </a:rPr>
              <a:t>Development Operations</a:t>
            </a:r>
            <a:endParaRPr sz="3420">
              <a:latin typeface="DM Sans ExtraBold"/>
              <a:ea typeface="DM Sans ExtraBold"/>
              <a:cs typeface="DM Sans ExtraBold"/>
              <a:sym typeface="DM Sans ExtraBold"/>
            </a:endParaRPr>
          </a:p>
        </p:txBody>
      </p:sp>
      <p:pic>
        <p:nvPicPr>
          <p:cNvPr id="356" name="Google Shape;356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94951" y="4702025"/>
            <a:ext cx="595000" cy="408202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66"/>
          <p:cNvSpPr txBox="1"/>
          <p:nvPr>
            <p:ph idx="1" type="body"/>
          </p:nvPr>
        </p:nvSpPr>
        <p:spPr>
          <a:xfrm>
            <a:off x="311700" y="2390650"/>
            <a:ext cx="3127500" cy="229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62">
                <a:latin typeface="DM Sans"/>
                <a:ea typeface="DM Sans"/>
                <a:cs typeface="DM Sans"/>
                <a:sym typeface="DM Sans"/>
              </a:rPr>
              <a:t>—</a:t>
            </a:r>
            <a:br>
              <a:rPr b="1" lang="en" sz="1562">
                <a:latin typeface="DM Sans"/>
                <a:ea typeface="DM Sans"/>
                <a:cs typeface="DM Sans"/>
                <a:sym typeface="DM Sans"/>
              </a:rPr>
            </a:br>
            <a:r>
              <a:rPr b="1" lang="en" sz="1562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Learning from Private Sector</a:t>
            </a:r>
            <a:endParaRPr b="1" i="1" sz="1562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70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58" name="Google Shape;358;p66"/>
          <p:cNvSpPr txBox="1"/>
          <p:nvPr/>
        </p:nvSpPr>
        <p:spPr>
          <a:xfrm>
            <a:off x="4102325" y="262750"/>
            <a:ext cx="4877400" cy="45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62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❌Traditional Model</a:t>
            </a:r>
            <a:endParaRPr sz="1562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27818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563"/>
              <a:buFont typeface="DM Sans"/>
              <a:buChar char="●"/>
            </a:pPr>
            <a:r>
              <a:rPr lang="en" sz="1562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Marketing measures impressions</a:t>
            </a:r>
            <a:endParaRPr sz="1562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27818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63"/>
              <a:buFont typeface="DM Sans"/>
              <a:buChar char="●"/>
            </a:pPr>
            <a:r>
              <a:rPr lang="en" sz="1562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Membership measures gifts</a:t>
            </a:r>
            <a:endParaRPr sz="1562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27818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63"/>
              <a:buFont typeface="DM Sans"/>
              <a:buChar char="●"/>
            </a:pPr>
            <a:r>
              <a:rPr lang="en" sz="1562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Nobody measures revenue</a:t>
            </a:r>
            <a:br>
              <a:rPr lang="en" sz="1562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</a:br>
            <a:endParaRPr sz="1562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562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✅Development </a:t>
            </a:r>
            <a:r>
              <a:rPr b="1" lang="en" sz="1562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Operations</a:t>
            </a:r>
            <a:r>
              <a:rPr b="1" lang="en" sz="1562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 (DevOps) Model</a:t>
            </a:r>
            <a:endParaRPr sz="1562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27818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563"/>
              <a:buFont typeface="DM Sans"/>
              <a:buChar char="●"/>
            </a:pPr>
            <a:r>
              <a:rPr lang="en" sz="1562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One team → One budget → One KPI: </a:t>
            </a:r>
            <a:r>
              <a:rPr lang="en" sz="1562" u="sng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Revenue</a:t>
            </a:r>
            <a:endParaRPr sz="1562" u="sng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27818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63"/>
              <a:buFont typeface="DM Sans"/>
              <a:buChar char="●"/>
            </a:pPr>
            <a:r>
              <a:rPr lang="en" sz="1562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Economies of scale</a:t>
            </a:r>
            <a:endParaRPr sz="1562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27818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63"/>
              <a:buFont typeface="DM Sans"/>
              <a:buChar char="●"/>
            </a:pPr>
            <a:r>
              <a:rPr lang="en" sz="1562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Efficient resource use</a:t>
            </a:r>
            <a:br>
              <a:rPr lang="en" sz="1562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</a:br>
            <a:endParaRPr sz="1562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62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👉</a:t>
            </a:r>
            <a:r>
              <a:rPr i="1" lang="en" sz="1562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Private sector has Chief Revenue Officers overseeing marketing + sales. Public media needs VP Development leading both marketing and membership with shared goals.</a:t>
            </a:r>
            <a:endParaRPr i="1" sz="1562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562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1562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67"/>
          <p:cNvSpPr txBox="1"/>
          <p:nvPr>
            <p:ph type="title"/>
          </p:nvPr>
        </p:nvSpPr>
        <p:spPr>
          <a:xfrm>
            <a:off x="311725" y="500925"/>
            <a:ext cx="3347100" cy="182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420">
                <a:latin typeface="DM Sans ExtraBold"/>
                <a:ea typeface="DM Sans ExtraBold"/>
                <a:cs typeface="DM Sans ExtraBold"/>
                <a:sym typeface="DM Sans ExtraBold"/>
              </a:rPr>
              <a:t>Everyone Lives Online</a:t>
            </a:r>
            <a:endParaRPr sz="3420">
              <a:latin typeface="DM Sans ExtraBold"/>
              <a:ea typeface="DM Sans ExtraBold"/>
              <a:cs typeface="DM Sans ExtraBold"/>
              <a:sym typeface="DM Sans ExtraBold"/>
            </a:endParaRPr>
          </a:p>
        </p:txBody>
      </p:sp>
      <p:pic>
        <p:nvPicPr>
          <p:cNvPr id="364" name="Google Shape;364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94951" y="4702025"/>
            <a:ext cx="595000" cy="408202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67"/>
          <p:cNvSpPr txBox="1"/>
          <p:nvPr>
            <p:ph idx="1" type="body"/>
          </p:nvPr>
        </p:nvSpPr>
        <p:spPr>
          <a:xfrm>
            <a:off x="311700" y="2390650"/>
            <a:ext cx="3127500" cy="229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62">
                <a:latin typeface="DM Sans"/>
                <a:ea typeface="DM Sans"/>
                <a:cs typeface="DM Sans"/>
                <a:sym typeface="DM Sans"/>
              </a:rPr>
              <a:t>—</a:t>
            </a:r>
            <a:br>
              <a:rPr b="1" lang="en" sz="1562">
                <a:latin typeface="DM Sans"/>
                <a:ea typeface="DM Sans"/>
                <a:cs typeface="DM Sans"/>
                <a:sym typeface="DM Sans"/>
              </a:rPr>
            </a:br>
            <a:r>
              <a:rPr b="1" lang="en" sz="1562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From Tip-Level Donors to Major Givers…and Everyone In-between</a:t>
            </a:r>
            <a:endParaRPr b="1" i="1" sz="1562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70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66" name="Google Shape;366;p67"/>
          <p:cNvSpPr txBox="1"/>
          <p:nvPr/>
        </p:nvSpPr>
        <p:spPr>
          <a:xfrm>
            <a:off x="4419750" y="500925"/>
            <a:ext cx="4275600" cy="37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62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Every donor, big to small…</a:t>
            </a:r>
            <a:endParaRPr b="1" sz="1562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62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…has a Facebook or Instagram profile📱</a:t>
            </a:r>
            <a:endParaRPr sz="1562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62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…uses a Google account🔍</a:t>
            </a:r>
            <a:endParaRPr sz="1562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62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…streams content regularly📺</a:t>
            </a:r>
            <a:endParaRPr sz="1562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562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…lives a digital life where ad experiences are innately normalized 💻</a:t>
            </a:r>
            <a:br>
              <a:rPr lang="en" sz="1562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</a:br>
            <a:br>
              <a:rPr lang="en" sz="1562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1" i="1" lang="en" sz="1562">
                <a:solidFill>
                  <a:srgbClr val="7A52EB"/>
                </a:solidFill>
                <a:latin typeface="DM Sans"/>
                <a:ea typeface="DM Sans"/>
                <a:cs typeface="DM Sans"/>
                <a:sym typeface="DM Sans"/>
              </a:rPr>
              <a:t>Mission-driven content stands out against swimwear ads!</a:t>
            </a:r>
            <a:endParaRPr b="1" i="1" sz="1562">
              <a:solidFill>
                <a:srgbClr val="7A52EB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68"/>
          <p:cNvSpPr txBox="1"/>
          <p:nvPr>
            <p:ph type="title"/>
          </p:nvPr>
        </p:nvSpPr>
        <p:spPr>
          <a:xfrm>
            <a:off x="311725" y="500925"/>
            <a:ext cx="3127500" cy="182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900">
                <a:latin typeface="DM Sans ExtraBold"/>
                <a:ea typeface="DM Sans ExtraBold"/>
                <a:cs typeface="DM Sans ExtraBold"/>
                <a:sym typeface="DM Sans ExtraBold"/>
              </a:rPr>
              <a:t>Key Takeaways</a:t>
            </a:r>
            <a:endParaRPr sz="3900">
              <a:latin typeface="DM Sans ExtraBold"/>
              <a:ea typeface="DM Sans ExtraBold"/>
              <a:cs typeface="DM Sans ExtraBold"/>
              <a:sym typeface="DM Sans ExtraBold"/>
            </a:endParaRPr>
          </a:p>
        </p:txBody>
      </p:sp>
      <p:pic>
        <p:nvPicPr>
          <p:cNvPr id="372" name="Google Shape;372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94951" y="4702025"/>
            <a:ext cx="595000" cy="408202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68"/>
          <p:cNvSpPr txBox="1"/>
          <p:nvPr>
            <p:ph idx="1" type="body"/>
          </p:nvPr>
        </p:nvSpPr>
        <p:spPr>
          <a:xfrm>
            <a:off x="311700" y="2390650"/>
            <a:ext cx="3127500" cy="229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62">
                <a:latin typeface="DM Sans"/>
                <a:ea typeface="DM Sans"/>
                <a:cs typeface="DM Sans"/>
                <a:sym typeface="DM Sans"/>
              </a:rPr>
              <a:t>—</a:t>
            </a:r>
            <a:br>
              <a:rPr b="1" lang="en" sz="1562">
                <a:latin typeface="DM Sans"/>
                <a:ea typeface="DM Sans"/>
                <a:cs typeface="DM Sans"/>
                <a:sym typeface="DM Sans"/>
              </a:rPr>
            </a:br>
            <a:r>
              <a:rPr b="1" i="1" lang="en" sz="1562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The Answer to 'What Do We Do in FY26?</a:t>
            </a:r>
            <a:endParaRPr i="1" sz="1562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70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74" name="Google Shape;374;p68"/>
          <p:cNvSpPr txBox="1"/>
          <p:nvPr>
            <p:ph idx="1" type="body"/>
          </p:nvPr>
        </p:nvSpPr>
        <p:spPr>
          <a:xfrm>
            <a:off x="4112900" y="282475"/>
            <a:ext cx="4641300" cy="441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7818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63"/>
              <a:buFont typeface="DM Sans"/>
              <a:buAutoNum type="arabicPeriod"/>
            </a:pPr>
            <a:r>
              <a:rPr b="1" lang="en" sz="1562">
                <a:solidFill>
                  <a:srgbClr val="7A52EB"/>
                </a:solidFill>
                <a:latin typeface="DM Sans"/>
                <a:ea typeface="DM Sans"/>
                <a:cs typeface="DM Sans"/>
                <a:sym typeface="DM Sans"/>
              </a:rPr>
              <a:t>Invest</a:t>
            </a:r>
            <a:r>
              <a:rPr b="1" lang="en" sz="1562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to be discovered</a:t>
            </a:r>
            <a:r>
              <a:rPr lang="en" sz="1562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- You're systematically under-investing vs other nonprofits</a:t>
            </a:r>
            <a:br>
              <a:rPr lang="en" sz="1562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</a:br>
            <a:endParaRPr sz="1562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27818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63"/>
              <a:buFont typeface="DM Sans"/>
              <a:buAutoNum type="arabicPeriod"/>
            </a:pPr>
            <a:r>
              <a:rPr b="1" lang="en" sz="1562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More digital </a:t>
            </a:r>
            <a:r>
              <a:rPr b="1" lang="en" sz="1562">
                <a:solidFill>
                  <a:srgbClr val="7A52EB"/>
                </a:solidFill>
                <a:latin typeface="DM Sans"/>
                <a:ea typeface="DM Sans"/>
                <a:cs typeface="DM Sans"/>
                <a:sym typeface="DM Sans"/>
              </a:rPr>
              <a:t>touchpoints</a:t>
            </a:r>
            <a:r>
              <a:rPr lang="en" sz="1562">
                <a:solidFill>
                  <a:srgbClr val="7A52EB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" sz="1562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= faster time to donation - Collapse 3-5 years to months</a:t>
            </a:r>
            <a:br>
              <a:rPr lang="en" sz="1562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</a:br>
            <a:endParaRPr sz="1562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27818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63"/>
              <a:buFont typeface="DM Sans"/>
              <a:buAutoNum type="arabicPeriod"/>
            </a:pPr>
            <a:r>
              <a:rPr b="1" lang="en" sz="1562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Modern tech</a:t>
            </a:r>
            <a:r>
              <a:rPr b="1" lang="en" sz="1562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reveals your actual donor pool</a:t>
            </a:r>
            <a:r>
              <a:rPr lang="en" sz="1562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- Pennies and minutes vs thousand-mile donor files</a:t>
            </a:r>
            <a:br>
              <a:rPr lang="en" sz="1562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</a:br>
            <a:endParaRPr sz="1562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27818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63"/>
              <a:buFont typeface="DM Sans"/>
              <a:buAutoNum type="arabicPeriod"/>
            </a:pPr>
            <a:r>
              <a:rPr b="1" lang="en" sz="1562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Must invest to meet </a:t>
            </a:r>
            <a:r>
              <a:rPr b="1" lang="en" sz="1562">
                <a:solidFill>
                  <a:srgbClr val="7A52EB"/>
                </a:solidFill>
                <a:latin typeface="DM Sans"/>
                <a:ea typeface="DM Sans"/>
                <a:cs typeface="DM Sans"/>
                <a:sym typeface="DM Sans"/>
              </a:rPr>
              <a:t>audience </a:t>
            </a:r>
            <a:r>
              <a:rPr b="1" lang="en" sz="1562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where they are</a:t>
            </a:r>
            <a:r>
              <a:rPr lang="en" sz="1562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- Distribution isn't free in the digital world</a:t>
            </a:r>
            <a:br>
              <a:rPr lang="en" sz="1562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</a:br>
            <a:endParaRPr sz="1562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27818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63"/>
              <a:buFont typeface="DM Sans"/>
              <a:buAutoNum type="arabicPeriod"/>
            </a:pPr>
            <a:r>
              <a:rPr b="1" lang="en" sz="1562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Organizational </a:t>
            </a:r>
            <a:r>
              <a:rPr b="1" lang="en" sz="1562">
                <a:solidFill>
                  <a:srgbClr val="7A52EB"/>
                </a:solidFill>
                <a:latin typeface="DM Sans"/>
                <a:ea typeface="DM Sans"/>
                <a:cs typeface="DM Sans"/>
                <a:sym typeface="DM Sans"/>
              </a:rPr>
              <a:t>alignment </a:t>
            </a:r>
            <a:r>
              <a:rPr b="1" lang="en" sz="1562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multiplies results</a:t>
            </a:r>
            <a:r>
              <a:rPr lang="en" sz="1562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- Unified operations = efficiency</a:t>
            </a:r>
            <a:endParaRPr sz="1562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562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69"/>
          <p:cNvSpPr/>
          <p:nvPr/>
        </p:nvSpPr>
        <p:spPr>
          <a:xfrm>
            <a:off x="0" y="339690"/>
            <a:ext cx="9141714" cy="3687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3253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800"/>
              <a:buFont typeface="Epilogue"/>
              <a:buNone/>
            </a:pPr>
            <a:r>
              <a:rPr b="1" i="0" lang="en" sz="2800" u="none" cap="none" strike="noStrike">
                <a:solidFill>
                  <a:srgbClr val="333333"/>
                </a:solidFill>
                <a:latin typeface="Epilogue"/>
                <a:ea typeface="Epilogue"/>
                <a:cs typeface="Epilogue"/>
                <a:sym typeface="Epilogue"/>
              </a:rPr>
              <a:t>Practical Tips and Lessons </a:t>
            </a:r>
            <a:r>
              <a:rPr b="1" i="0" lang="en" sz="2800" u="none" cap="none" strike="noStrike">
                <a:solidFill>
                  <a:srgbClr val="DD00EE"/>
                </a:solidFill>
                <a:latin typeface="Epilogue"/>
                <a:ea typeface="Epilogue"/>
                <a:cs typeface="Epilogue"/>
                <a:sym typeface="Epilogue"/>
              </a:rPr>
              <a:t>Learned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69"/>
          <p:cNvSpPr/>
          <p:nvPr/>
        </p:nvSpPr>
        <p:spPr>
          <a:xfrm>
            <a:off x="357098" y="1192708"/>
            <a:ext cx="4213759" cy="3306729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69"/>
          <p:cNvSpPr/>
          <p:nvPr/>
        </p:nvSpPr>
        <p:spPr>
          <a:xfrm>
            <a:off x="810613" y="1192708"/>
            <a:ext cx="3306729" cy="3306729"/>
          </a:xfrm>
          <a:prstGeom prst="ellipse">
            <a:avLst/>
          </a:prstGeom>
          <a:solidFill>
            <a:srgbClr val="DD00EE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-J1cTtVpj8k" id="383" name="Google Shape;383;p69"/>
          <p:cNvPicPr preferRelativeResize="0"/>
          <p:nvPr/>
        </p:nvPicPr>
        <p:blipFill rotWithShape="1">
          <a:blip r:embed="rId3">
            <a:alphaModFix/>
          </a:blip>
          <a:srcRect b="0" l="16667" r="16666" t="0"/>
          <a:stretch/>
        </p:blipFill>
        <p:spPr>
          <a:xfrm>
            <a:off x="810613" y="1192708"/>
            <a:ext cx="3306729" cy="3306729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69"/>
          <p:cNvSpPr/>
          <p:nvPr/>
        </p:nvSpPr>
        <p:spPr>
          <a:xfrm>
            <a:off x="4570857" y="1192708"/>
            <a:ext cx="4213759" cy="3306729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69"/>
          <p:cNvSpPr/>
          <p:nvPr/>
        </p:nvSpPr>
        <p:spPr>
          <a:xfrm>
            <a:off x="4785116" y="1544896"/>
            <a:ext cx="4163765" cy="66366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3259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500"/>
              <a:buFont typeface="Epilogue"/>
              <a:buNone/>
            </a:pPr>
            <a:r>
              <a:rPr b="1" i="0" lang="en" sz="2500" u="none" cap="none" strike="noStrike">
                <a:solidFill>
                  <a:srgbClr val="333333"/>
                </a:solidFill>
                <a:latin typeface="Epilogue"/>
                <a:ea typeface="Epilogue"/>
                <a:cs typeface="Epilogue"/>
                <a:sym typeface="Epilogue"/>
              </a:rPr>
              <a:t>What We’ve Learned Across Campaigns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69"/>
          <p:cNvSpPr/>
          <p:nvPr/>
        </p:nvSpPr>
        <p:spPr>
          <a:xfrm>
            <a:off x="4785116" y="2348635"/>
            <a:ext cx="4163765" cy="185289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-171450" lvl="0" marL="177800" marR="0" rtl="0" algn="l">
              <a:lnSpc>
                <a:spcPct val="13274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500"/>
              <a:buFont typeface="Epilogue"/>
              <a:buChar char="•"/>
            </a:pPr>
            <a:r>
              <a:rPr b="0" i="0" lang="en" sz="1500" u="none" cap="none" strike="noStrike">
                <a:solidFill>
                  <a:srgbClr val="333333"/>
                </a:solidFill>
                <a:latin typeface="Epilogue"/>
                <a:ea typeface="Epilogue"/>
                <a:cs typeface="Epilogue"/>
                <a:sym typeface="Epilogue"/>
              </a:rPr>
              <a:t>Local storytelling works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177800" marR="0" rtl="0" algn="l">
              <a:lnSpc>
                <a:spcPct val="132740"/>
              </a:lnSpc>
              <a:spcBef>
                <a:spcPts val="1100"/>
              </a:spcBef>
              <a:spcAft>
                <a:spcPts val="0"/>
              </a:spcAft>
              <a:buClr>
                <a:srgbClr val="333333"/>
              </a:buClr>
              <a:buSzPts val="1500"/>
              <a:buFont typeface="Epilogue"/>
              <a:buChar char="•"/>
            </a:pPr>
            <a:r>
              <a:rPr b="0" i="0" lang="en" sz="1500" u="none" cap="none" strike="noStrike">
                <a:solidFill>
                  <a:srgbClr val="333333"/>
                </a:solidFill>
                <a:latin typeface="Epilogue"/>
                <a:ea typeface="Epilogue"/>
                <a:cs typeface="Epilogue"/>
                <a:sym typeface="Epilogue"/>
              </a:rPr>
              <a:t>Low-barrier offers get signups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177800" marR="0" rtl="0" algn="l">
              <a:lnSpc>
                <a:spcPct val="132740"/>
              </a:lnSpc>
              <a:spcBef>
                <a:spcPts val="1100"/>
              </a:spcBef>
              <a:spcAft>
                <a:spcPts val="0"/>
              </a:spcAft>
              <a:buClr>
                <a:srgbClr val="333333"/>
              </a:buClr>
              <a:buSzPts val="1500"/>
              <a:buFont typeface="Epilogue"/>
              <a:buChar char="•"/>
            </a:pPr>
            <a:r>
              <a:rPr b="0" i="0" lang="en" sz="1500" u="none" cap="none" strike="noStrike">
                <a:solidFill>
                  <a:srgbClr val="333333"/>
                </a:solidFill>
                <a:latin typeface="Epilogue"/>
                <a:ea typeface="Epilogue"/>
                <a:cs typeface="Epilogue"/>
                <a:sym typeface="Epilogue"/>
              </a:rPr>
              <a:t>Retargeting is essential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177800" marR="0" rtl="0" algn="l">
              <a:lnSpc>
                <a:spcPct val="132740"/>
              </a:lnSpc>
              <a:spcBef>
                <a:spcPts val="1100"/>
              </a:spcBef>
              <a:spcAft>
                <a:spcPts val="0"/>
              </a:spcAft>
              <a:buClr>
                <a:srgbClr val="333333"/>
              </a:buClr>
              <a:buSzPts val="1500"/>
              <a:buFont typeface="Epilogue"/>
              <a:buChar char="•"/>
            </a:pPr>
            <a:r>
              <a:rPr b="0" i="0" lang="en" sz="1500" u="none" cap="none" strike="noStrike">
                <a:solidFill>
                  <a:srgbClr val="333333"/>
                </a:solidFill>
                <a:latin typeface="Epilogue"/>
                <a:ea typeface="Epilogue"/>
                <a:cs typeface="Epilogue"/>
                <a:sym typeface="Epilogue"/>
              </a:rPr>
              <a:t>Clear goals = better results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177800" marR="0" rtl="0" algn="l">
              <a:lnSpc>
                <a:spcPct val="132740"/>
              </a:lnSpc>
              <a:spcBef>
                <a:spcPts val="1100"/>
              </a:spcBef>
              <a:spcAft>
                <a:spcPts val="0"/>
              </a:spcAft>
              <a:buClr>
                <a:srgbClr val="333333"/>
              </a:buClr>
              <a:buSzPts val="1500"/>
              <a:buFont typeface="Epilogue"/>
              <a:buChar char="•"/>
            </a:pPr>
            <a:r>
              <a:rPr b="0" i="0" lang="en" sz="1500" u="none" cap="none" strike="noStrike">
                <a:solidFill>
                  <a:srgbClr val="333333"/>
                </a:solidFill>
                <a:latin typeface="Epilogue"/>
                <a:ea typeface="Epilogue"/>
                <a:cs typeface="Epilogue"/>
                <a:sym typeface="Epilogue"/>
              </a:rPr>
              <a:t>Small budgets can succeed with focus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p69"/>
          <p:cNvSpPr/>
          <p:nvPr/>
        </p:nvSpPr>
        <p:spPr>
          <a:xfrm>
            <a:off x="8898887" y="4888496"/>
            <a:ext cx="99988" cy="170604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69"/>
          <p:cNvSpPr txBox="1"/>
          <p:nvPr>
            <p:ph idx="12" type="sldNum"/>
          </p:nvPr>
        </p:nvSpPr>
        <p:spPr>
          <a:xfrm>
            <a:off x="8869680" y="4886325"/>
            <a:ext cx="6000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70"/>
          <p:cNvSpPr/>
          <p:nvPr/>
        </p:nvSpPr>
        <p:spPr>
          <a:xfrm>
            <a:off x="71419" y="71419"/>
            <a:ext cx="2196300" cy="49995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70"/>
          <p:cNvSpPr/>
          <p:nvPr/>
        </p:nvSpPr>
        <p:spPr>
          <a:xfrm>
            <a:off x="71450" y="2018700"/>
            <a:ext cx="2147100" cy="110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3253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800"/>
              <a:buFont typeface="Epilogue"/>
              <a:buNone/>
            </a:pPr>
            <a:r>
              <a:rPr b="1" i="0" lang="en" sz="2800" u="none" cap="none" strike="noStrike">
                <a:solidFill>
                  <a:srgbClr val="333333"/>
                </a:solidFill>
                <a:latin typeface="Epilogue"/>
                <a:ea typeface="Epilogue"/>
                <a:cs typeface="Epilogue"/>
                <a:sym typeface="Epilogue"/>
              </a:rPr>
              <a:t>Real </a:t>
            </a:r>
            <a:r>
              <a:rPr b="1" i="0" lang="en" sz="2800" u="none" cap="none" strike="noStrike">
                <a:solidFill>
                  <a:srgbClr val="DD00EE"/>
                </a:solidFill>
                <a:latin typeface="Epilogue"/>
                <a:ea typeface="Epilogue"/>
                <a:cs typeface="Epilogue"/>
                <a:sym typeface="Epilogue"/>
              </a:rPr>
              <a:t>Local </a:t>
            </a:r>
            <a:r>
              <a:rPr b="1" lang="en" sz="2800">
                <a:solidFill>
                  <a:srgbClr val="333333"/>
                </a:solidFill>
                <a:latin typeface="Epilogue"/>
                <a:ea typeface="Epilogue"/>
                <a:cs typeface="Epilogue"/>
                <a:sym typeface="Epilogue"/>
              </a:rPr>
              <a:t>Campaigns</a:t>
            </a:r>
            <a:r>
              <a:rPr b="1" i="0" lang="en" sz="2800" u="none" cap="none" strike="noStrike">
                <a:solidFill>
                  <a:srgbClr val="333333"/>
                </a:solidFill>
                <a:latin typeface="Epilogue"/>
                <a:ea typeface="Epilogue"/>
                <a:cs typeface="Epilogue"/>
                <a:sym typeface="Epilogue"/>
              </a:rPr>
              <a:t> in </a:t>
            </a:r>
            <a:r>
              <a:rPr b="1" i="0" lang="en" sz="2800" u="none" cap="none" strike="noStrike">
                <a:solidFill>
                  <a:srgbClr val="DD00EE"/>
                </a:solidFill>
                <a:latin typeface="Epilogue"/>
                <a:ea typeface="Epilogue"/>
                <a:cs typeface="Epilogue"/>
                <a:sym typeface="Epilogue"/>
              </a:rPr>
              <a:t>Action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70"/>
          <p:cNvSpPr/>
          <p:nvPr/>
        </p:nvSpPr>
        <p:spPr>
          <a:xfrm>
            <a:off x="2338993" y="71419"/>
            <a:ext cx="2196154" cy="246397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.png" id="397" name="Google Shape;397;p70"/>
          <p:cNvPicPr preferRelativeResize="0"/>
          <p:nvPr/>
        </p:nvPicPr>
        <p:blipFill rotWithShape="1">
          <a:blip r:embed="rId3">
            <a:alphaModFix/>
          </a:blip>
          <a:srcRect b="-1541" l="-9440" r="-9440" t="-1543"/>
          <a:stretch/>
        </p:blipFill>
        <p:spPr>
          <a:xfrm>
            <a:off x="2338993" y="71419"/>
            <a:ext cx="2196154" cy="2463977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70"/>
          <p:cNvSpPr/>
          <p:nvPr/>
        </p:nvSpPr>
        <p:spPr>
          <a:xfrm>
            <a:off x="4606567" y="71419"/>
            <a:ext cx="2196154" cy="246397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.png" id="399" name="Google Shape;399;p70"/>
          <p:cNvPicPr preferRelativeResize="0"/>
          <p:nvPr/>
        </p:nvPicPr>
        <p:blipFill rotWithShape="1">
          <a:blip r:embed="rId4">
            <a:alphaModFix/>
          </a:blip>
          <a:srcRect b="-301" l="-29549" r="-29549" t="-301"/>
          <a:stretch/>
        </p:blipFill>
        <p:spPr>
          <a:xfrm>
            <a:off x="4606567" y="71419"/>
            <a:ext cx="2196154" cy="2463977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70"/>
          <p:cNvSpPr/>
          <p:nvPr/>
        </p:nvSpPr>
        <p:spPr>
          <a:xfrm>
            <a:off x="2338993" y="2606817"/>
            <a:ext cx="2196154" cy="246397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.png" id="401" name="Google Shape;401;p70"/>
          <p:cNvPicPr preferRelativeResize="0"/>
          <p:nvPr/>
        </p:nvPicPr>
        <p:blipFill rotWithShape="1">
          <a:blip r:embed="rId5">
            <a:alphaModFix/>
          </a:blip>
          <a:srcRect b="71" l="-27831" r="-27831" t="73"/>
          <a:stretch/>
        </p:blipFill>
        <p:spPr>
          <a:xfrm>
            <a:off x="2338993" y="2606817"/>
            <a:ext cx="2196154" cy="2463977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70"/>
          <p:cNvSpPr/>
          <p:nvPr/>
        </p:nvSpPr>
        <p:spPr>
          <a:xfrm>
            <a:off x="4606567" y="2606817"/>
            <a:ext cx="2196154" cy="2463977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creenshot 2025-06-17 at 12.57.47 PM.png" id="403" name="Google Shape;403;p70"/>
          <p:cNvPicPr preferRelativeResize="0"/>
          <p:nvPr/>
        </p:nvPicPr>
        <p:blipFill rotWithShape="1">
          <a:blip r:embed="rId6">
            <a:alphaModFix/>
          </a:blip>
          <a:srcRect b="-13524" l="-7648" r="-7649" t="-13526"/>
          <a:stretch/>
        </p:blipFill>
        <p:spPr>
          <a:xfrm>
            <a:off x="4606567" y="2606817"/>
            <a:ext cx="2196154" cy="2463977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70"/>
          <p:cNvSpPr/>
          <p:nvPr/>
        </p:nvSpPr>
        <p:spPr>
          <a:xfrm>
            <a:off x="6874141" y="71419"/>
            <a:ext cx="2196154" cy="246397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.png" id="405" name="Google Shape;405;p70"/>
          <p:cNvPicPr preferRelativeResize="0"/>
          <p:nvPr/>
        </p:nvPicPr>
        <p:blipFill rotWithShape="1">
          <a:blip r:embed="rId7">
            <a:alphaModFix/>
          </a:blip>
          <a:srcRect b="-1809" l="-32973" r="-32972" t="-1809"/>
          <a:stretch/>
        </p:blipFill>
        <p:spPr>
          <a:xfrm>
            <a:off x="6874141" y="71419"/>
            <a:ext cx="2196154" cy="2463977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70"/>
          <p:cNvSpPr/>
          <p:nvPr/>
        </p:nvSpPr>
        <p:spPr>
          <a:xfrm>
            <a:off x="6874141" y="2606817"/>
            <a:ext cx="2196154" cy="246397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creenshot 2025-06-17 at 12.56.29 PM.png" id="407" name="Google Shape;407;p70"/>
          <p:cNvPicPr preferRelativeResize="0"/>
          <p:nvPr/>
        </p:nvPicPr>
        <p:blipFill rotWithShape="1">
          <a:blip r:embed="rId8">
            <a:alphaModFix/>
          </a:blip>
          <a:srcRect b="-2447" l="-29338" r="-29338" t="-2449"/>
          <a:stretch/>
        </p:blipFill>
        <p:spPr>
          <a:xfrm>
            <a:off x="6874141" y="2606817"/>
            <a:ext cx="2196154" cy="2463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44"/>
          <p:cNvSpPr txBox="1"/>
          <p:nvPr>
            <p:ph type="title"/>
          </p:nvPr>
        </p:nvSpPr>
        <p:spPr>
          <a:xfrm>
            <a:off x="628650" y="273844"/>
            <a:ext cx="7886700" cy="664619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Font typeface="Libre Franklin Medium"/>
              <a:buNone/>
            </a:pPr>
            <a:r>
              <a:rPr lang="en"/>
              <a:t>Most-watched primetime telecasts 2015</a:t>
            </a:r>
            <a:endParaRPr/>
          </a:p>
        </p:txBody>
      </p:sp>
      <p:sp>
        <p:nvSpPr>
          <p:cNvPr id="181" name="Google Shape;181;p44"/>
          <p:cNvSpPr txBox="1"/>
          <p:nvPr>
            <p:ph idx="1" type="body"/>
          </p:nvPr>
        </p:nvSpPr>
        <p:spPr>
          <a:xfrm>
            <a:off x="628650" y="938225"/>
            <a:ext cx="4123800" cy="36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fontScale="92500"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"/>
              <a:t>2015: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"/>
              <a:t>Yes, </a:t>
            </a:r>
            <a:r>
              <a:rPr b="1" i="1" lang="en"/>
              <a:t>half </a:t>
            </a:r>
            <a:r>
              <a:rPr lang="en"/>
              <a:t>of the Top 20 most-watched shows were sports events</a:t>
            </a:r>
            <a:endParaRPr/>
          </a:p>
          <a:p>
            <a:pPr indent="-181927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lang="en"/>
              <a:t>Super Bowl, 115 million viewers</a:t>
            </a:r>
            <a:endParaRPr/>
          </a:p>
          <a:p>
            <a:pPr indent="-181927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lang="en"/>
              <a:t>Highest entertainment show: Oscars, 38.5 million (No. 4)</a:t>
            </a:r>
            <a:endParaRPr/>
          </a:p>
          <a:p>
            <a:pPr indent="-174148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lang="en"/>
              <a:t>But there was plenty of </a:t>
            </a:r>
            <a:r>
              <a:rPr b="1" i="1" lang="en"/>
              <a:t>episodic</a:t>
            </a:r>
            <a:r>
              <a:rPr b="1" lang="en"/>
              <a:t> television</a:t>
            </a:r>
            <a:endParaRPr/>
          </a:p>
          <a:p>
            <a:pPr indent="-181927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lang="en"/>
              <a:t>Highest scripted/recurring network show: </a:t>
            </a:r>
            <a:r>
              <a:rPr i="1" lang="en"/>
              <a:t>The Blacklist, </a:t>
            </a:r>
            <a:r>
              <a:rPr lang="en"/>
              <a:t>30 million</a:t>
            </a:r>
            <a:r>
              <a:rPr i="1" lang="en"/>
              <a:t> </a:t>
            </a:r>
            <a:r>
              <a:rPr lang="en"/>
              <a:t>(right after the Super Bowl)</a:t>
            </a:r>
            <a:endParaRPr/>
          </a:p>
          <a:p>
            <a:pPr indent="-181927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lang="en"/>
              <a:t>Highest recurring in a regular slot: </a:t>
            </a:r>
            <a:r>
              <a:rPr lang="en"/>
              <a:t>NCIS Jan. 6, 2015, 23.7 million</a:t>
            </a:r>
            <a:endParaRPr/>
          </a:p>
        </p:txBody>
      </p:sp>
      <p:sp>
        <p:nvSpPr>
          <p:cNvPr id="182" name="Google Shape;182;p44"/>
          <p:cNvSpPr txBox="1"/>
          <p:nvPr/>
        </p:nvSpPr>
        <p:spPr>
          <a:xfrm>
            <a:off x="628650" y="4785246"/>
            <a:ext cx="3399007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SOURCE: Variety.com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2015: https://www.tvinsider.com/62864/most-watched-tv-shows-2015-ratings/</a:t>
            </a:r>
            <a:endParaRPr sz="1100"/>
          </a:p>
        </p:txBody>
      </p:sp>
      <p:pic>
        <p:nvPicPr>
          <p:cNvPr id="183" name="Google Shape;183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17605" y="1339024"/>
            <a:ext cx="1043140" cy="10980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he Blacklist (TV series) Font" id="184" name="Google Shape;184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60745" y="2120265"/>
            <a:ext cx="1479800" cy="21917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CIS (TV Series 2003– ) - IMDb" id="185" name="Google Shape;185;p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13714" y="2680637"/>
            <a:ext cx="1403072" cy="2104609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71"/>
          <p:cNvSpPr/>
          <p:nvPr/>
        </p:nvSpPr>
        <p:spPr>
          <a:xfrm>
            <a:off x="71419" y="71419"/>
            <a:ext cx="2196154" cy="49993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71"/>
          <p:cNvSpPr/>
          <p:nvPr/>
        </p:nvSpPr>
        <p:spPr>
          <a:xfrm>
            <a:off x="285679" y="1182442"/>
            <a:ext cx="1944400" cy="110611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3253"/>
              </a:lnSpc>
              <a:spcBef>
                <a:spcPts val="0"/>
              </a:spcBef>
              <a:spcAft>
                <a:spcPts val="0"/>
              </a:spcAft>
              <a:buClr>
                <a:srgbClr val="DD00EE"/>
              </a:buClr>
              <a:buSzPts val="2800"/>
              <a:buFont typeface="Epilogue"/>
              <a:buNone/>
            </a:pPr>
            <a:r>
              <a:rPr b="1" i="0" lang="en" sz="2800" u="none" cap="none" strike="noStrike">
                <a:solidFill>
                  <a:srgbClr val="DD00EE"/>
                </a:solidFill>
                <a:latin typeface="Epilogue"/>
                <a:ea typeface="Epilogue"/>
                <a:cs typeface="Epilogue"/>
                <a:sym typeface="Epilogue"/>
              </a:rPr>
              <a:t>KPBS</a:t>
            </a:r>
            <a:r>
              <a:rPr b="1" i="0" lang="en" sz="2800" u="none" cap="none" strike="noStrike">
                <a:solidFill>
                  <a:srgbClr val="333333"/>
                </a:solidFill>
                <a:latin typeface="Epilogue"/>
                <a:ea typeface="Epilogue"/>
                <a:cs typeface="Epilogue"/>
                <a:sym typeface="Epilogue"/>
              </a:rPr>
              <a:t> Radio Pledge + Promo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p71"/>
          <p:cNvSpPr/>
          <p:nvPr/>
        </p:nvSpPr>
        <p:spPr>
          <a:xfrm>
            <a:off x="285679" y="2861711"/>
            <a:ext cx="1944450" cy="149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-184150" lvl="0" marL="177800" marR="0" rtl="0" algn="l">
              <a:lnSpc>
                <a:spcPct val="10326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300"/>
              <a:buFont typeface="Epilogue"/>
              <a:buChar char="•"/>
            </a:pPr>
            <a:r>
              <a:rPr b="1" i="0" lang="en" sz="1300" u="none" cap="none" strike="noStrike">
                <a:solidFill>
                  <a:srgbClr val="333333"/>
                </a:solidFill>
                <a:latin typeface="Epilogue"/>
                <a:ea typeface="Epilogue"/>
                <a:cs typeface="Epilogue"/>
                <a:sym typeface="Epilogue"/>
              </a:rPr>
              <a:t>$3,600 budget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84150" lvl="0" marL="177800" marR="0" rtl="0" algn="l">
              <a:lnSpc>
                <a:spcPct val="103260"/>
              </a:lnSpc>
              <a:spcBef>
                <a:spcPts val="1300"/>
              </a:spcBef>
              <a:spcAft>
                <a:spcPts val="0"/>
              </a:spcAft>
              <a:buClr>
                <a:srgbClr val="333333"/>
              </a:buClr>
              <a:buSzPts val="1300"/>
              <a:buFont typeface="Epilogue"/>
              <a:buChar char="•"/>
            </a:pPr>
            <a:r>
              <a:rPr b="1" i="0" lang="en" sz="1300" u="none" cap="none" strike="noStrike">
                <a:solidFill>
                  <a:srgbClr val="333333"/>
                </a:solidFill>
                <a:latin typeface="Epilogue"/>
                <a:ea typeface="Epilogue"/>
                <a:cs typeface="Epilogue"/>
                <a:sym typeface="Epilogue"/>
              </a:rPr>
              <a:t>Google + Meta ads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84150" lvl="0" marL="177800" marR="0" rtl="0" algn="l">
              <a:lnSpc>
                <a:spcPct val="10326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Epilogue"/>
              <a:buChar char="•"/>
            </a:pPr>
            <a:r>
              <a:rPr b="1" i="0" lang="en" sz="1300" u="none" cap="none" strike="noStrike">
                <a:solidFill>
                  <a:srgbClr val="000000"/>
                </a:solidFill>
                <a:latin typeface="Epilogue"/>
                <a:ea typeface="Epilogue"/>
                <a:cs typeface="Epilogue"/>
                <a:sym typeface="Epilogue"/>
              </a:rPr>
              <a:t>Result: ~250K impressions in market, 13.6K Google clicks (32.4% CTR), 223 Meta clicks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" name="Google Shape;416;p71"/>
          <p:cNvSpPr/>
          <p:nvPr/>
        </p:nvSpPr>
        <p:spPr>
          <a:xfrm>
            <a:off x="2338993" y="71419"/>
            <a:ext cx="3707870" cy="499937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.png" id="417" name="Google Shape;417;p71"/>
          <p:cNvPicPr preferRelativeResize="0"/>
          <p:nvPr/>
        </p:nvPicPr>
        <p:blipFill rotWithShape="1">
          <a:blip r:embed="rId3">
            <a:alphaModFix/>
          </a:blip>
          <a:srcRect b="-33772" l="-640" r="-638" t="-33772"/>
          <a:stretch/>
        </p:blipFill>
        <p:spPr>
          <a:xfrm>
            <a:off x="2338993" y="71419"/>
            <a:ext cx="3707870" cy="4999375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71"/>
          <p:cNvSpPr/>
          <p:nvPr/>
        </p:nvSpPr>
        <p:spPr>
          <a:xfrm>
            <a:off x="6118283" y="71419"/>
            <a:ext cx="2952012" cy="499937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.png" id="419" name="Google Shape;419;p71"/>
          <p:cNvPicPr preferRelativeResize="0"/>
          <p:nvPr/>
        </p:nvPicPr>
        <p:blipFill rotWithShape="1">
          <a:blip r:embed="rId4">
            <a:alphaModFix/>
          </a:blip>
          <a:srcRect b="-3674" l="-6302" r="-6304" t="-3676"/>
          <a:stretch/>
        </p:blipFill>
        <p:spPr>
          <a:xfrm>
            <a:off x="6118283" y="71419"/>
            <a:ext cx="2952012" cy="499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7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81854" y="1149784"/>
            <a:ext cx="414234" cy="685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7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553287" y="1785992"/>
            <a:ext cx="78562" cy="71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7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555449" y="1202636"/>
            <a:ext cx="635635" cy="1692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7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143658" y="2851858"/>
            <a:ext cx="78562" cy="78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7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647719" y="-108736"/>
            <a:ext cx="1364115" cy="1364115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71"/>
          <p:cNvSpPr/>
          <p:nvPr/>
        </p:nvSpPr>
        <p:spPr>
          <a:xfrm>
            <a:off x="4736838" y="83472"/>
            <a:ext cx="1182058" cy="99059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325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Epilogue"/>
              <a:buNone/>
            </a:pPr>
            <a:r>
              <a:rPr b="1" i="0" lang="en" sz="800" u="none" cap="none" strike="noStrike">
                <a:solidFill>
                  <a:srgbClr val="FFFFFF"/>
                </a:solidFill>
                <a:latin typeface="Epilogue"/>
                <a:ea typeface="Epilogue"/>
                <a:cs typeface="Epilogue"/>
                <a:sym typeface="Epilogue"/>
              </a:rPr>
              <a:t>Small, well-targeted digital ads extended the pledge message beyond broadcast, turning on-air momentum into online giving.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72"/>
          <p:cNvSpPr/>
          <p:nvPr/>
        </p:nvSpPr>
        <p:spPr>
          <a:xfrm>
            <a:off x="71419" y="71419"/>
            <a:ext cx="5975444" cy="24639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p72"/>
          <p:cNvSpPr/>
          <p:nvPr/>
        </p:nvSpPr>
        <p:spPr>
          <a:xfrm>
            <a:off x="285679" y="306658"/>
            <a:ext cx="6101585" cy="31335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3230"/>
              </a:lnSpc>
              <a:spcBef>
                <a:spcPts val="0"/>
              </a:spcBef>
              <a:spcAft>
                <a:spcPts val="0"/>
              </a:spcAft>
              <a:buClr>
                <a:srgbClr val="DD00EE"/>
              </a:buClr>
              <a:buSzPts val="2400"/>
              <a:buFont typeface="Epilogue"/>
              <a:buNone/>
            </a:pPr>
            <a:r>
              <a:rPr b="1" i="0" lang="en" sz="2400" u="none" cap="none" strike="noStrike">
                <a:solidFill>
                  <a:srgbClr val="DD00EE"/>
                </a:solidFill>
                <a:latin typeface="Epilogue"/>
                <a:ea typeface="Epilogue"/>
                <a:cs typeface="Epilogue"/>
                <a:sym typeface="Epilogue"/>
              </a:rPr>
              <a:t>Ideastream Public Media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72"/>
          <p:cNvSpPr/>
          <p:nvPr/>
        </p:nvSpPr>
        <p:spPr>
          <a:xfrm>
            <a:off x="285679" y="712589"/>
            <a:ext cx="6101585" cy="31335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323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400"/>
              <a:buFont typeface="Epilogue"/>
              <a:buNone/>
            </a:pPr>
            <a:r>
              <a:rPr b="1" i="0" lang="en" sz="2400" u="none" cap="none" strike="noStrike">
                <a:solidFill>
                  <a:srgbClr val="333333"/>
                </a:solidFill>
                <a:latin typeface="Epilogue"/>
                <a:ea typeface="Epilogue"/>
                <a:cs typeface="Epilogue"/>
                <a:sym typeface="Epilogue"/>
              </a:rPr>
              <a:t>Living for We 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72"/>
          <p:cNvSpPr/>
          <p:nvPr/>
        </p:nvSpPr>
        <p:spPr>
          <a:xfrm>
            <a:off x="285679" y="1187351"/>
            <a:ext cx="6101585" cy="1130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-184150" lvl="0" marL="177800" marR="0" rtl="0" algn="l">
              <a:lnSpc>
                <a:spcPct val="103277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100"/>
              <a:buFont typeface="Epilogue"/>
              <a:buChar char="•"/>
            </a:pPr>
            <a:r>
              <a:rPr b="1" i="0" lang="en" sz="1100" u="none" cap="none" strike="noStrike">
                <a:solidFill>
                  <a:srgbClr val="333333"/>
                </a:solidFill>
                <a:latin typeface="Epilogue"/>
                <a:ea typeface="Epilogue"/>
                <a:cs typeface="Epilogue"/>
                <a:sym typeface="Epilogue"/>
              </a:rPr>
              <a:t>$2,000 April-September 2025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84150" lvl="0" marL="177800" marR="0" rtl="0" algn="l">
              <a:lnSpc>
                <a:spcPct val="103277"/>
              </a:lnSpc>
              <a:spcBef>
                <a:spcPts val="1100"/>
              </a:spcBef>
              <a:spcAft>
                <a:spcPts val="0"/>
              </a:spcAft>
              <a:buClr>
                <a:srgbClr val="333333"/>
              </a:buClr>
              <a:buSzPts val="1100"/>
              <a:buFont typeface="Epilogue"/>
              <a:buChar char="•"/>
            </a:pPr>
            <a:r>
              <a:rPr b="1" i="0" lang="en" sz="1100" u="none" cap="none" strike="noStrike">
                <a:solidFill>
                  <a:srgbClr val="333333"/>
                </a:solidFill>
                <a:latin typeface="Epilogue"/>
                <a:ea typeface="Epilogue"/>
                <a:cs typeface="Epilogue"/>
                <a:sym typeface="Epilogue"/>
              </a:rPr>
              <a:t>Google Display, YouTube + Meta ads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84150" lvl="0" marL="177800" marR="0" rtl="0" algn="l">
              <a:lnSpc>
                <a:spcPct val="103277"/>
              </a:lnSpc>
              <a:spcBef>
                <a:spcPts val="1100"/>
              </a:spcBef>
              <a:spcAft>
                <a:spcPts val="0"/>
              </a:spcAft>
              <a:buClr>
                <a:srgbClr val="333333"/>
              </a:buClr>
              <a:buSzPts val="1100"/>
              <a:buFont typeface="Epilogue"/>
              <a:buChar char="•"/>
            </a:pPr>
            <a:r>
              <a:rPr b="1" i="0" lang="en" sz="1100" u="none" cap="none" strike="noStrike">
                <a:solidFill>
                  <a:srgbClr val="333333"/>
                </a:solidFill>
                <a:latin typeface="Epilogue"/>
                <a:ea typeface="Epilogue"/>
                <a:cs typeface="Epilogue"/>
                <a:sym typeface="Epilogue"/>
              </a:rPr>
              <a:t>Goals: Increase YT Subscribers, Engagement on YT channel, Increase Awareness of LFW Podcast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84150" lvl="0" marL="177800" marR="0" rtl="0" algn="l">
              <a:lnSpc>
                <a:spcPct val="103277"/>
              </a:lnSpc>
              <a:spcBef>
                <a:spcPts val="1100"/>
              </a:spcBef>
              <a:spcAft>
                <a:spcPts val="0"/>
              </a:spcAft>
              <a:buClr>
                <a:srgbClr val="333333"/>
              </a:buClr>
              <a:buSzPts val="1100"/>
              <a:buFont typeface="Epilogue"/>
              <a:buChar char="•"/>
            </a:pPr>
            <a:r>
              <a:rPr b="1" i="0" lang="en" sz="1100" u="none" cap="none" strike="noStrike">
                <a:solidFill>
                  <a:srgbClr val="333333"/>
                </a:solidFill>
                <a:latin typeface="Epilogue"/>
                <a:ea typeface="Epilogue"/>
                <a:cs typeface="Epilogue"/>
                <a:sym typeface="Epilogue"/>
              </a:rPr>
              <a:t>Result: ~175K impressions, 25K video views, 11K YouTube Subscribers 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72"/>
          <p:cNvSpPr/>
          <p:nvPr/>
        </p:nvSpPr>
        <p:spPr>
          <a:xfrm>
            <a:off x="6118283" y="71419"/>
            <a:ext cx="2952012" cy="2463977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creenshot 2025-06-26 at 11.12.52 AM.png" id="436" name="Google Shape;436;p72"/>
          <p:cNvPicPr preferRelativeResize="0"/>
          <p:nvPr/>
        </p:nvPicPr>
        <p:blipFill rotWithShape="1">
          <a:blip r:embed="rId3">
            <a:alphaModFix/>
          </a:blip>
          <a:srcRect b="-5603" l="-11050" r="-11048" t="-5603"/>
          <a:stretch/>
        </p:blipFill>
        <p:spPr>
          <a:xfrm>
            <a:off x="6118283" y="71419"/>
            <a:ext cx="2952012" cy="2463977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72"/>
          <p:cNvSpPr/>
          <p:nvPr/>
        </p:nvSpPr>
        <p:spPr>
          <a:xfrm>
            <a:off x="71419" y="2606817"/>
            <a:ext cx="2952012" cy="246397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.png" id="438" name="Google Shape;438;p72"/>
          <p:cNvPicPr preferRelativeResize="0"/>
          <p:nvPr/>
        </p:nvPicPr>
        <p:blipFill rotWithShape="1">
          <a:blip r:embed="rId4">
            <a:alphaModFix/>
          </a:blip>
          <a:srcRect b="-4073" l="-65023" r="-65022" t="-4073"/>
          <a:stretch/>
        </p:blipFill>
        <p:spPr>
          <a:xfrm>
            <a:off x="71419" y="2606817"/>
            <a:ext cx="2952012" cy="2463977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72"/>
          <p:cNvSpPr/>
          <p:nvPr/>
        </p:nvSpPr>
        <p:spPr>
          <a:xfrm>
            <a:off x="3094851" y="2606817"/>
            <a:ext cx="2952012" cy="2463977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.png" id="440" name="Google Shape;440;p72"/>
          <p:cNvPicPr preferRelativeResize="0"/>
          <p:nvPr/>
        </p:nvPicPr>
        <p:blipFill rotWithShape="1">
          <a:blip r:embed="rId5">
            <a:alphaModFix/>
          </a:blip>
          <a:srcRect b="-11890" l="-2223" r="-2224" t="-11892"/>
          <a:stretch/>
        </p:blipFill>
        <p:spPr>
          <a:xfrm>
            <a:off x="3094851" y="2606817"/>
            <a:ext cx="2952012" cy="2463977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72"/>
          <p:cNvSpPr/>
          <p:nvPr/>
        </p:nvSpPr>
        <p:spPr>
          <a:xfrm>
            <a:off x="6118283" y="2606817"/>
            <a:ext cx="2952012" cy="246397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.png" id="442" name="Google Shape;442;p72"/>
          <p:cNvPicPr preferRelativeResize="0"/>
          <p:nvPr/>
        </p:nvPicPr>
        <p:blipFill rotWithShape="1">
          <a:blip r:embed="rId6">
            <a:alphaModFix/>
          </a:blip>
          <a:srcRect b="-1953" l="-61137" r="-61137" t="-1954"/>
          <a:stretch/>
        </p:blipFill>
        <p:spPr>
          <a:xfrm>
            <a:off x="6118283" y="2606817"/>
            <a:ext cx="2952012" cy="2463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7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178938" y="416805"/>
            <a:ext cx="507080" cy="92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7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637239" y="388238"/>
            <a:ext cx="78562" cy="78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7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178150" y="699627"/>
            <a:ext cx="1921188" cy="321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7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053276" y="973949"/>
            <a:ext cx="78562" cy="78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7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833415" y="-80169"/>
            <a:ext cx="1364115" cy="1364115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72"/>
          <p:cNvSpPr/>
          <p:nvPr/>
        </p:nvSpPr>
        <p:spPr>
          <a:xfrm>
            <a:off x="4922529" y="79454"/>
            <a:ext cx="1182058" cy="106129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325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Epilogue"/>
              <a:buNone/>
            </a:pPr>
            <a:r>
              <a:rPr b="1" i="0" lang="en" sz="900" u="none" cap="none" strike="noStrike">
                <a:solidFill>
                  <a:srgbClr val="FFFFFF"/>
                </a:solidFill>
                <a:latin typeface="Epilogue"/>
                <a:ea typeface="Epilogue"/>
                <a:cs typeface="Epilogue"/>
                <a:sym typeface="Epilogue"/>
              </a:rPr>
              <a:t>This modest campaign grew a loyal, younger podcast audience—building the pipeline for future members.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73"/>
          <p:cNvSpPr/>
          <p:nvPr/>
        </p:nvSpPr>
        <p:spPr>
          <a:xfrm>
            <a:off x="71419" y="71419"/>
            <a:ext cx="2952012" cy="49993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Google Shape;455;p73"/>
          <p:cNvSpPr/>
          <p:nvPr/>
        </p:nvSpPr>
        <p:spPr>
          <a:xfrm>
            <a:off x="285679" y="964612"/>
            <a:ext cx="2775778" cy="36870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3253"/>
              </a:lnSpc>
              <a:spcBef>
                <a:spcPts val="0"/>
              </a:spcBef>
              <a:spcAft>
                <a:spcPts val="0"/>
              </a:spcAft>
              <a:buClr>
                <a:srgbClr val="DD00EE"/>
              </a:buClr>
              <a:buSzPts val="2800"/>
              <a:buFont typeface="Epilogue"/>
              <a:buNone/>
            </a:pPr>
            <a:r>
              <a:rPr b="1" i="0" lang="en" sz="2800" u="none" cap="none" strike="noStrike">
                <a:solidFill>
                  <a:srgbClr val="DD00EE"/>
                </a:solidFill>
                <a:latin typeface="Epilogue"/>
                <a:ea typeface="Epilogue"/>
                <a:cs typeface="Epilogue"/>
                <a:sym typeface="Epilogue"/>
              </a:rPr>
              <a:t>Nashville PBS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p73"/>
          <p:cNvSpPr/>
          <p:nvPr/>
        </p:nvSpPr>
        <p:spPr>
          <a:xfrm>
            <a:off x="285679" y="1442230"/>
            <a:ext cx="2775778" cy="73740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3253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800"/>
              <a:buFont typeface="Epilogue"/>
              <a:buNone/>
            </a:pPr>
            <a:r>
              <a:rPr b="1" i="0" lang="en" sz="2800" u="none" cap="none" strike="noStrike">
                <a:solidFill>
                  <a:srgbClr val="333333"/>
                </a:solidFill>
                <a:latin typeface="Epilogue"/>
                <a:ea typeface="Epilogue"/>
                <a:cs typeface="Epilogue"/>
                <a:sym typeface="Epilogue"/>
              </a:rPr>
              <a:t>Whiskey Tasting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p73"/>
          <p:cNvSpPr/>
          <p:nvPr/>
        </p:nvSpPr>
        <p:spPr>
          <a:xfrm>
            <a:off x="285679" y="2507503"/>
            <a:ext cx="2775825" cy="182655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-184150" lvl="0" marL="177800" marR="0" rtl="0" algn="l">
              <a:lnSpc>
                <a:spcPct val="10326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300"/>
              <a:buFont typeface="Epilogue"/>
              <a:buChar char="•"/>
            </a:pPr>
            <a:r>
              <a:rPr b="1" i="0" lang="en" sz="1300" u="none" cap="none" strike="noStrike">
                <a:solidFill>
                  <a:srgbClr val="333333"/>
                </a:solidFill>
                <a:latin typeface="Epilogue"/>
                <a:ea typeface="Epilogue"/>
                <a:cs typeface="Epilogue"/>
                <a:sym typeface="Epilogue"/>
              </a:rPr>
              <a:t>$2,000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84150" lvl="0" marL="177800" marR="0" rtl="0" algn="l">
              <a:lnSpc>
                <a:spcPct val="103260"/>
              </a:lnSpc>
              <a:spcBef>
                <a:spcPts val="1300"/>
              </a:spcBef>
              <a:spcAft>
                <a:spcPts val="0"/>
              </a:spcAft>
              <a:buClr>
                <a:srgbClr val="333333"/>
              </a:buClr>
              <a:buSzPts val="1300"/>
              <a:buFont typeface="Epilogue"/>
              <a:buChar char="•"/>
            </a:pPr>
            <a:r>
              <a:rPr b="1" i="0" lang="en" sz="1300" u="none" cap="none" strike="noStrike">
                <a:solidFill>
                  <a:srgbClr val="333333"/>
                </a:solidFill>
                <a:latin typeface="Epilogue"/>
                <a:ea typeface="Epilogue"/>
                <a:cs typeface="Epilogue"/>
                <a:sym typeface="Epilogue"/>
              </a:rPr>
              <a:t>Meta Ads Audience: Whiskey enthusiasts, Tennessee Crossroads viewers, and individuals who had engaged with Nashville PBS content before.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84150" lvl="0" marL="177800" marR="0" rtl="0" algn="l">
              <a:lnSpc>
                <a:spcPct val="103260"/>
              </a:lnSpc>
              <a:spcBef>
                <a:spcPts val="1300"/>
              </a:spcBef>
              <a:spcAft>
                <a:spcPts val="0"/>
              </a:spcAft>
              <a:buClr>
                <a:srgbClr val="333333"/>
              </a:buClr>
              <a:buSzPts val="1300"/>
              <a:buFont typeface="Epilogue"/>
              <a:buChar char="•"/>
            </a:pPr>
            <a:r>
              <a:rPr b="1" i="0" lang="en" sz="1300" u="none" cap="none" strike="noStrike">
                <a:solidFill>
                  <a:srgbClr val="333333"/>
                </a:solidFill>
                <a:latin typeface="Epilogue"/>
                <a:ea typeface="Epilogue"/>
                <a:cs typeface="Epilogue"/>
                <a:sym typeface="Epilogue"/>
              </a:rPr>
              <a:t>Goals: Ticket Sales (Event Sell-Out)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73"/>
          <p:cNvSpPr/>
          <p:nvPr/>
        </p:nvSpPr>
        <p:spPr>
          <a:xfrm>
            <a:off x="3094851" y="71419"/>
            <a:ext cx="2952012" cy="499937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.png" id="459" name="Google Shape;459;p73"/>
          <p:cNvPicPr preferRelativeResize="0"/>
          <p:nvPr/>
        </p:nvPicPr>
        <p:blipFill rotWithShape="1">
          <a:blip r:embed="rId3">
            <a:alphaModFix/>
          </a:blip>
          <a:srcRect b="-2055" l="-4343" r="-4341" t="-2055"/>
          <a:stretch/>
        </p:blipFill>
        <p:spPr>
          <a:xfrm>
            <a:off x="3094851" y="71419"/>
            <a:ext cx="2952012" cy="4999375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73"/>
          <p:cNvSpPr/>
          <p:nvPr/>
        </p:nvSpPr>
        <p:spPr>
          <a:xfrm>
            <a:off x="6118283" y="71419"/>
            <a:ext cx="2952012" cy="4999375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.png" id="461" name="Google Shape;461;p73"/>
          <p:cNvPicPr preferRelativeResize="0"/>
          <p:nvPr/>
        </p:nvPicPr>
        <p:blipFill rotWithShape="1">
          <a:blip r:embed="rId4">
            <a:alphaModFix/>
          </a:blip>
          <a:srcRect b="-1404" l="-10570" r="-10570" t="-1404"/>
          <a:stretch/>
        </p:blipFill>
        <p:spPr>
          <a:xfrm>
            <a:off x="6118283" y="71419"/>
            <a:ext cx="2952012" cy="499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7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69101" y="-115878"/>
            <a:ext cx="1364115" cy="1364115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73"/>
          <p:cNvSpPr/>
          <p:nvPr/>
        </p:nvSpPr>
        <p:spPr>
          <a:xfrm>
            <a:off x="5158214" y="43744"/>
            <a:ext cx="1182058" cy="106129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325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Epilogue"/>
              <a:buNone/>
            </a:pPr>
            <a:r>
              <a:rPr b="1" i="0" lang="en" sz="800" u="none" cap="none" strike="noStrike">
                <a:solidFill>
                  <a:srgbClr val="FFFFFF"/>
                </a:solidFill>
                <a:latin typeface="Epilogue"/>
                <a:ea typeface="Epilogue"/>
                <a:cs typeface="Epilogue"/>
                <a:sym typeface="Epilogue"/>
              </a:rPr>
              <a:t>Targeted ads filled a local event fast—showing how small, agile digital tests can strengthen community support.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74"/>
          <p:cNvSpPr/>
          <p:nvPr/>
        </p:nvSpPr>
        <p:spPr>
          <a:xfrm>
            <a:off x="71419" y="71419"/>
            <a:ext cx="2952012" cy="49993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p74"/>
          <p:cNvSpPr/>
          <p:nvPr/>
        </p:nvSpPr>
        <p:spPr>
          <a:xfrm>
            <a:off x="285679" y="1594979"/>
            <a:ext cx="2775778" cy="76303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3207"/>
              </a:lnSpc>
              <a:spcBef>
                <a:spcPts val="0"/>
              </a:spcBef>
              <a:spcAft>
                <a:spcPts val="0"/>
              </a:spcAft>
              <a:buClr>
                <a:srgbClr val="DD00EE"/>
              </a:buClr>
              <a:buSzPts val="1900"/>
              <a:buFont typeface="Epilogue"/>
              <a:buNone/>
            </a:pPr>
            <a:r>
              <a:rPr b="1" i="0" lang="en" sz="1900" u="none" cap="none" strike="noStrike">
                <a:solidFill>
                  <a:srgbClr val="DD00EE"/>
                </a:solidFill>
                <a:latin typeface="Epilogue"/>
                <a:ea typeface="Epilogue"/>
                <a:cs typeface="Epilogue"/>
                <a:sym typeface="Epilogue"/>
              </a:rPr>
              <a:t>PBS North Carolina Lead Generation Campaign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74"/>
          <p:cNvSpPr/>
          <p:nvPr/>
        </p:nvSpPr>
        <p:spPr>
          <a:xfrm>
            <a:off x="285679" y="2705437"/>
            <a:ext cx="2775825" cy="995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-184150" lvl="0" marL="177800" marR="0" rtl="0" algn="l">
              <a:lnSpc>
                <a:spcPct val="10326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300"/>
              <a:buFont typeface="Epilogue"/>
              <a:buChar char="•"/>
            </a:pPr>
            <a:r>
              <a:rPr b="1" i="0" lang="en" sz="1300" u="none" cap="none" strike="noStrike">
                <a:solidFill>
                  <a:srgbClr val="333333"/>
                </a:solidFill>
                <a:latin typeface="Epilogue"/>
                <a:ea typeface="Epilogue"/>
                <a:cs typeface="Epilogue"/>
                <a:sym typeface="Epilogue"/>
              </a:rPr>
              <a:t>Meta lead ads for PBS North Carolina’s E-Guide and Experience NC newsletters have generated 6,000+ new subscribers since July 2025, at less than $1 per lead.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p74"/>
          <p:cNvSpPr/>
          <p:nvPr/>
        </p:nvSpPr>
        <p:spPr>
          <a:xfrm>
            <a:off x="3094851" y="71419"/>
            <a:ext cx="2952012" cy="4999375"/>
          </a:xfrm>
          <a:prstGeom prst="rect">
            <a:avLst/>
          </a:prstGeom>
          <a:solidFill>
            <a:srgbClr val="0A0A0A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creenshot 2025-10-21 at 12.10.47 PM.png" id="473" name="Google Shape;473;p74"/>
          <p:cNvPicPr preferRelativeResize="0"/>
          <p:nvPr/>
        </p:nvPicPr>
        <p:blipFill rotWithShape="1">
          <a:blip r:embed="rId3">
            <a:alphaModFix/>
          </a:blip>
          <a:srcRect b="-11509" l="-15477" r="-15477" t="-11509"/>
          <a:stretch/>
        </p:blipFill>
        <p:spPr>
          <a:xfrm>
            <a:off x="3094851" y="71419"/>
            <a:ext cx="2952012" cy="4999375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74"/>
          <p:cNvSpPr/>
          <p:nvPr/>
        </p:nvSpPr>
        <p:spPr>
          <a:xfrm>
            <a:off x="6118283" y="71419"/>
            <a:ext cx="2952012" cy="4999375"/>
          </a:xfrm>
          <a:prstGeom prst="rect">
            <a:avLst/>
          </a:prstGeom>
          <a:solidFill>
            <a:srgbClr val="0A0A0A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creenshot 2025-10-21 at 12.11.43 PM.png" id="475" name="Google Shape;475;p74"/>
          <p:cNvPicPr preferRelativeResize="0"/>
          <p:nvPr/>
        </p:nvPicPr>
        <p:blipFill rotWithShape="1">
          <a:blip r:embed="rId4">
            <a:alphaModFix/>
          </a:blip>
          <a:srcRect b="-11836" l="-15345" r="-15345" t="-11838"/>
          <a:stretch/>
        </p:blipFill>
        <p:spPr>
          <a:xfrm>
            <a:off x="6118283" y="71419"/>
            <a:ext cx="2952012" cy="499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7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48106" y="-44459"/>
            <a:ext cx="1364115" cy="1364115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74"/>
          <p:cNvSpPr/>
          <p:nvPr/>
        </p:nvSpPr>
        <p:spPr>
          <a:xfrm>
            <a:off x="1637226" y="171050"/>
            <a:ext cx="1182058" cy="95559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327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Epilogue"/>
              <a:buNone/>
            </a:pPr>
            <a:r>
              <a:rPr b="1" i="0" lang="en" sz="1000" u="none" cap="none" strike="noStrike">
                <a:solidFill>
                  <a:srgbClr val="FFFFFF"/>
                </a:solidFill>
                <a:latin typeface="Epilogue"/>
                <a:ea typeface="Epilogue"/>
                <a:cs typeface="Epilogue"/>
                <a:sym typeface="Epilogue"/>
              </a:rPr>
              <a:t>Small, ongoing digital efforts can grow engaged audiences year-round.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D00EE"/>
        </a:solidFill>
      </p:bgPr>
    </p:bg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75"/>
          <p:cNvSpPr/>
          <p:nvPr/>
        </p:nvSpPr>
        <p:spPr>
          <a:xfrm>
            <a:off x="40392" y="339690"/>
            <a:ext cx="6967531" cy="3687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325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Epilogue"/>
              <a:buNone/>
            </a:pPr>
            <a:r>
              <a:rPr b="1" i="0" lang="en" sz="2800" u="none" cap="none" strike="noStrike">
                <a:solidFill>
                  <a:srgbClr val="FFFFFF"/>
                </a:solidFill>
                <a:latin typeface="Epilogue"/>
                <a:ea typeface="Epilogue"/>
                <a:cs typeface="Epilogue"/>
                <a:sym typeface="Epilogue"/>
              </a:rPr>
              <a:t>Build Your Campaign Brief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p75"/>
          <p:cNvSpPr/>
          <p:nvPr/>
        </p:nvSpPr>
        <p:spPr>
          <a:xfrm>
            <a:off x="7048371" y="0"/>
            <a:ext cx="2093343" cy="514221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n31JPLu8_Pw" id="485" name="Google Shape;485;p75"/>
          <p:cNvPicPr preferRelativeResize="0"/>
          <p:nvPr/>
        </p:nvPicPr>
        <p:blipFill rotWithShape="1">
          <a:blip r:embed="rId3">
            <a:alphaModFix/>
          </a:blip>
          <a:srcRect b="0" l="19510" r="19510" t="0"/>
          <a:stretch/>
        </p:blipFill>
        <p:spPr>
          <a:xfrm>
            <a:off x="7048371" y="0"/>
            <a:ext cx="2093343" cy="5142215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p75"/>
          <p:cNvSpPr/>
          <p:nvPr/>
        </p:nvSpPr>
        <p:spPr>
          <a:xfrm>
            <a:off x="1416694" y="1648008"/>
            <a:ext cx="4636412" cy="24361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177800" lvl="0" marL="177800" marR="0" rtl="0" algn="l">
              <a:lnSpc>
                <a:spcPct val="10325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AutoNum type="arabicPeriod"/>
            </a:pPr>
            <a:r>
              <a:rPr b="1" i="0" lang="en" sz="2000" u="none" cap="none" strike="noStrike">
                <a:solidFill>
                  <a:srgbClr val="FFFFFF"/>
                </a:solidFill>
                <a:latin typeface="Epilogue"/>
                <a:ea typeface="Epilogue"/>
                <a:cs typeface="Epilogue"/>
                <a:sym typeface="Epilogue"/>
              </a:rPr>
              <a:t>What’s your local story?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7800" lvl="0" marL="177800" marR="0" rtl="0" algn="l">
              <a:lnSpc>
                <a:spcPct val="103259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AutoNum type="arabicPeriod"/>
            </a:pPr>
            <a:r>
              <a:rPr b="1" i="0" lang="en" sz="2000" u="none" cap="none" strike="noStrike">
                <a:solidFill>
                  <a:srgbClr val="FFFFFF"/>
                </a:solidFill>
                <a:latin typeface="Epilogue"/>
                <a:ea typeface="Epilogue"/>
                <a:cs typeface="Epilogue"/>
                <a:sym typeface="Epilogue"/>
              </a:rPr>
              <a:t>What is your goal (awareness, leads, donations)?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7800" lvl="0" marL="177800" marR="0" rtl="0" algn="l">
              <a:lnSpc>
                <a:spcPct val="103259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AutoNum type="arabicPeriod"/>
            </a:pPr>
            <a:r>
              <a:rPr b="1" i="0" lang="en" sz="2000" u="none" cap="none" strike="noStrike">
                <a:solidFill>
                  <a:srgbClr val="FFFFFF"/>
                </a:solidFill>
                <a:latin typeface="Epilogue"/>
                <a:ea typeface="Epilogue"/>
                <a:cs typeface="Epilogue"/>
                <a:sym typeface="Epilogue"/>
              </a:rPr>
              <a:t>What platform do you want to use?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7800" lvl="0" marL="177800" marR="0" rtl="0" algn="l">
              <a:lnSpc>
                <a:spcPct val="103259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AutoNum type="arabicPeriod"/>
            </a:pPr>
            <a:r>
              <a:rPr b="1" i="0" lang="en" sz="2000" u="none" cap="none" strike="noStrike">
                <a:solidFill>
                  <a:srgbClr val="FFFFFF"/>
                </a:solidFill>
                <a:latin typeface="Epilogue"/>
                <a:ea typeface="Epilogue"/>
                <a:cs typeface="Epilogue"/>
                <a:sym typeface="Epilogue"/>
              </a:rPr>
              <a:t>What budget could you try?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75"/>
          <p:cNvSpPr/>
          <p:nvPr/>
        </p:nvSpPr>
        <p:spPr>
          <a:xfrm>
            <a:off x="8906029" y="4888496"/>
            <a:ext cx="92846" cy="170604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75"/>
          <p:cNvSpPr txBox="1"/>
          <p:nvPr>
            <p:ph idx="12" type="sldNum"/>
          </p:nvPr>
        </p:nvSpPr>
        <p:spPr>
          <a:xfrm>
            <a:off x="8869680" y="4886325"/>
            <a:ext cx="6000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76"/>
          <p:cNvSpPr/>
          <p:nvPr/>
        </p:nvSpPr>
        <p:spPr>
          <a:xfrm>
            <a:off x="496119" y="2266057"/>
            <a:ext cx="7676108" cy="6113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20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Merriweather"/>
              <a:buNone/>
            </a:pPr>
            <a:r>
              <a:rPr b="1" i="0" lang="en" sz="3800" u="none" cap="none" strike="noStrik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The Case for Breaking the Rules</a:t>
            </a:r>
            <a:endParaRPr b="0" i="0" sz="3800" u="none" cap="none" strike="noStrike"/>
          </a:p>
        </p:txBody>
      </p:sp>
      <p:pic>
        <p:nvPicPr>
          <p:cNvPr descr="preencoded.png" id="495" name="Google Shape;495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40018" y="4583311"/>
            <a:ext cx="1376437" cy="3689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77"/>
          <p:cNvSpPr/>
          <p:nvPr/>
        </p:nvSpPr>
        <p:spPr>
          <a:xfrm>
            <a:off x="2993157" y="706934"/>
            <a:ext cx="3157686" cy="2708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592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Merriweather"/>
              <a:buNone/>
            </a:pPr>
            <a:r>
              <a:rPr b="1" i="0" lang="en" sz="17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January 2025  →  October 2025</a:t>
            </a:r>
            <a:endParaRPr b="0" i="0" sz="1700" u="none" cap="none" strike="noStrike"/>
          </a:p>
        </p:txBody>
      </p:sp>
      <p:pic>
        <p:nvPicPr>
          <p:cNvPr descr="preencoded.png" id="502" name="Google Shape;502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79799" y="1165399"/>
            <a:ext cx="2457524" cy="13003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03" name="Google Shape;503;p7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06603" y="1165399"/>
            <a:ext cx="2457524" cy="13003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04" name="Google Shape;504;p7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72667" y="2607320"/>
            <a:ext cx="2964656" cy="13003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05" name="Google Shape;505;p7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06603" y="2607320"/>
            <a:ext cx="2964656" cy="1300311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77"/>
          <p:cNvSpPr/>
          <p:nvPr/>
        </p:nvSpPr>
        <p:spPr>
          <a:xfrm>
            <a:off x="466725" y="4062710"/>
            <a:ext cx="8210550" cy="1083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800"/>
              <a:buFont typeface="PT Serif"/>
              <a:buNone/>
            </a:pPr>
            <a:r>
              <a:rPr b="0" i="0" lang="en" sz="800" u="none" cap="none" strike="noStrike">
                <a:solidFill>
                  <a:srgbClr val="272525"/>
                </a:solidFill>
                <a:latin typeface="PT Serif"/>
                <a:ea typeface="PT Serif"/>
                <a:cs typeface="PT Serif"/>
                <a:sym typeface="PT Serif"/>
              </a:rPr>
              <a:t>No federal funding specifics   →   Fundraising on specifics</a:t>
            </a:r>
            <a:endParaRPr b="0" i="0" sz="800" u="none" cap="none" strike="noStrike"/>
          </a:p>
        </p:txBody>
      </p:sp>
      <p:sp>
        <p:nvSpPr>
          <p:cNvPr id="507" name="Google Shape;507;p77"/>
          <p:cNvSpPr/>
          <p:nvPr/>
        </p:nvSpPr>
        <p:spPr>
          <a:xfrm>
            <a:off x="3230091" y="4301058"/>
            <a:ext cx="2683743" cy="1354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592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Merriweather"/>
              <a:buNone/>
            </a:pPr>
            <a:r>
              <a:rPr b="1" i="0" lang="en" sz="8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What happened? </a:t>
            </a:r>
            <a:r>
              <a:rPr b="1" i="0" lang="en" sz="800" u="sng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Public media broke its own rules.</a:t>
            </a:r>
            <a:endParaRPr b="0" i="0" sz="800" u="none" cap="none" strike="noStrike"/>
          </a:p>
        </p:txBody>
      </p:sp>
      <p:pic>
        <p:nvPicPr>
          <p:cNvPr descr="preencoded.png" id="508" name="Google Shape;508;p7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729166" y="4616499"/>
            <a:ext cx="1294805" cy="3470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514" name="Google Shape;514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15000" y="0"/>
            <a:ext cx="3429000" cy="5144393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p78"/>
          <p:cNvSpPr/>
          <p:nvPr/>
        </p:nvSpPr>
        <p:spPr>
          <a:xfrm>
            <a:off x="492472" y="745778"/>
            <a:ext cx="4730056" cy="3298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24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Merriweather"/>
              <a:buNone/>
            </a:pPr>
            <a:r>
              <a:rPr b="1" i="0" lang="en" sz="10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Opportunity: People wanted a central place to see which stations lost the most funding and donate</a:t>
            </a:r>
            <a:endParaRPr b="0" i="0" sz="1000" u="none" cap="none" strike="noStrike"/>
          </a:p>
        </p:txBody>
      </p:sp>
      <p:sp>
        <p:nvSpPr>
          <p:cNvPr id="516" name="Google Shape;516;p78"/>
          <p:cNvSpPr/>
          <p:nvPr/>
        </p:nvSpPr>
        <p:spPr>
          <a:xfrm>
            <a:off x="492472" y="1233859"/>
            <a:ext cx="4730056" cy="678805"/>
          </a:xfrm>
          <a:prstGeom prst="roundRect">
            <a:avLst>
              <a:gd fmla="val 842" name="adj"/>
            </a:avLst>
          </a:prstGeom>
          <a:solidFill>
            <a:srgbClr val="FFFFFF"/>
          </a:solidFill>
          <a:ln cap="flat" cmpd="sng" w="22850">
            <a:solidFill>
              <a:srgbClr val="DDEE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7" name="Google Shape;517;p78"/>
          <p:cNvSpPr/>
          <p:nvPr/>
        </p:nvSpPr>
        <p:spPr>
          <a:xfrm>
            <a:off x="506760" y="1248147"/>
            <a:ext cx="422151" cy="65023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8" name="Google Shape;518;p78"/>
          <p:cNvSpPr/>
          <p:nvPr/>
        </p:nvSpPr>
        <p:spPr>
          <a:xfrm>
            <a:off x="633933" y="1474291"/>
            <a:ext cx="158279" cy="1978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200"/>
              <a:buFont typeface="Merriweather"/>
              <a:buNone/>
            </a:pPr>
            <a:r>
              <a:rPr b="1" i="0" lang="en" sz="1200" u="none" cap="none" strike="noStrike">
                <a:solidFill>
                  <a:srgbClr val="272525"/>
                </a:solidFill>
                <a:latin typeface="Merriweather"/>
                <a:ea typeface="Merriweather"/>
                <a:cs typeface="Merriweather"/>
                <a:sym typeface="Merriweather"/>
              </a:rPr>
              <a:t>1</a:t>
            </a:r>
            <a:endParaRPr b="0" i="0" sz="1200" u="none" cap="none" strike="noStrike"/>
          </a:p>
        </p:txBody>
      </p:sp>
      <p:sp>
        <p:nvSpPr>
          <p:cNvPr id="519" name="Google Shape;519;p78"/>
          <p:cNvSpPr/>
          <p:nvPr/>
        </p:nvSpPr>
        <p:spPr>
          <a:xfrm>
            <a:off x="1034430" y="1353666"/>
            <a:ext cx="2685083" cy="1649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242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000"/>
              <a:buFont typeface="Merriweather"/>
              <a:buNone/>
            </a:pPr>
            <a:r>
              <a:rPr b="1" i="0" lang="en" sz="1000" u="none" cap="none" strike="noStrike">
                <a:solidFill>
                  <a:srgbClr val="272525"/>
                </a:solidFill>
                <a:latin typeface="Merriweather"/>
                <a:ea typeface="Merriweather"/>
                <a:cs typeface="Merriweather"/>
                <a:sym typeface="Merriweather"/>
              </a:rPr>
              <a:t>Broken Rule: No federal funding specifics</a:t>
            </a:r>
            <a:endParaRPr b="0" i="0" sz="1000" u="none" cap="none" strike="noStrike"/>
          </a:p>
        </p:txBody>
      </p:sp>
      <p:sp>
        <p:nvSpPr>
          <p:cNvPr id="520" name="Google Shape;520;p78"/>
          <p:cNvSpPr/>
          <p:nvPr/>
        </p:nvSpPr>
        <p:spPr>
          <a:xfrm>
            <a:off x="1034430" y="1581820"/>
            <a:ext cx="4068291" cy="2110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800"/>
              <a:buFont typeface="PT Serif"/>
              <a:buNone/>
            </a:pPr>
            <a:r>
              <a:rPr b="0" i="0" lang="en" sz="800" u="none" cap="none" strike="noStrike">
                <a:solidFill>
                  <a:srgbClr val="272525"/>
                </a:solidFill>
                <a:latin typeface="PT Serif"/>
                <a:ea typeface="PT Serif"/>
                <a:cs typeface="PT Serif"/>
                <a:sym typeface="PT Serif"/>
              </a:rPr>
              <a:t>Revenue lost, pulled from my Substack dataset, is written as a percentage of total revenue and denoted by bar graph and color.</a:t>
            </a:r>
            <a:endParaRPr b="0" i="0" sz="800" u="none" cap="none" strike="noStrike"/>
          </a:p>
        </p:txBody>
      </p:sp>
      <p:sp>
        <p:nvSpPr>
          <p:cNvPr id="521" name="Google Shape;521;p78"/>
          <p:cNvSpPr/>
          <p:nvPr/>
        </p:nvSpPr>
        <p:spPr>
          <a:xfrm>
            <a:off x="492472" y="2018184"/>
            <a:ext cx="4730056" cy="633189"/>
          </a:xfrm>
          <a:prstGeom prst="roundRect">
            <a:avLst>
              <a:gd fmla="val 903" name="adj"/>
            </a:avLst>
          </a:prstGeom>
          <a:solidFill>
            <a:srgbClr val="FFFFFF"/>
          </a:solidFill>
          <a:ln cap="flat" cmpd="sng" w="22850">
            <a:solidFill>
              <a:srgbClr val="DDEE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2" name="Google Shape;522;p78"/>
          <p:cNvSpPr/>
          <p:nvPr/>
        </p:nvSpPr>
        <p:spPr>
          <a:xfrm>
            <a:off x="506760" y="2032471"/>
            <a:ext cx="422151" cy="60461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3" name="Google Shape;523;p78"/>
          <p:cNvSpPr/>
          <p:nvPr/>
        </p:nvSpPr>
        <p:spPr>
          <a:xfrm>
            <a:off x="633933" y="2235845"/>
            <a:ext cx="158279" cy="1978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200"/>
              <a:buFont typeface="Merriweather"/>
              <a:buNone/>
            </a:pPr>
            <a:r>
              <a:rPr b="1" i="0" lang="en" sz="1200" u="none" cap="none" strike="noStrike">
                <a:solidFill>
                  <a:srgbClr val="272525"/>
                </a:solidFill>
                <a:latin typeface="Merriweather"/>
                <a:ea typeface="Merriweather"/>
                <a:cs typeface="Merriweather"/>
                <a:sym typeface="Merriweather"/>
              </a:rPr>
              <a:t>2</a:t>
            </a:r>
            <a:endParaRPr b="0" i="0" sz="1200" u="none" cap="none" strike="noStrike"/>
          </a:p>
        </p:txBody>
      </p:sp>
      <p:sp>
        <p:nvSpPr>
          <p:cNvPr id="524" name="Google Shape;524;p78"/>
          <p:cNvSpPr/>
          <p:nvPr/>
        </p:nvSpPr>
        <p:spPr>
          <a:xfrm>
            <a:off x="1034430" y="2137991"/>
            <a:ext cx="2797150" cy="1649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242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000"/>
              <a:buFont typeface="Merriweather"/>
              <a:buNone/>
            </a:pPr>
            <a:r>
              <a:rPr b="1" i="0" lang="en" sz="1000" u="none" cap="none" strike="noStrike">
                <a:solidFill>
                  <a:srgbClr val="272525"/>
                </a:solidFill>
                <a:latin typeface="Merriweather"/>
                <a:ea typeface="Merriweather"/>
                <a:cs typeface="Merriweather"/>
                <a:sym typeface="Merriweather"/>
              </a:rPr>
              <a:t>Broken Rule: Direct path to donation portal</a:t>
            </a:r>
            <a:endParaRPr b="0" i="0" sz="1000" u="none" cap="none" strike="noStrike"/>
          </a:p>
        </p:txBody>
      </p:sp>
      <p:sp>
        <p:nvSpPr>
          <p:cNvPr id="525" name="Google Shape;525;p78"/>
          <p:cNvSpPr/>
          <p:nvPr/>
        </p:nvSpPr>
        <p:spPr>
          <a:xfrm>
            <a:off x="1034430" y="2366144"/>
            <a:ext cx="4068291" cy="1055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800"/>
              <a:buFont typeface="PT Serif"/>
              <a:buNone/>
            </a:pPr>
            <a:r>
              <a:rPr b="0" i="0" lang="en" sz="800" u="none" cap="none" strike="noStrike">
                <a:solidFill>
                  <a:srgbClr val="272525"/>
                </a:solidFill>
                <a:latin typeface="PT Serif"/>
                <a:ea typeface="PT Serif"/>
                <a:cs typeface="PT Serif"/>
                <a:sym typeface="PT Serif"/>
              </a:rPr>
              <a:t>Adopt A Station is an intermediary step. </a:t>
            </a:r>
            <a:endParaRPr b="0" i="0" sz="800" u="none" cap="none" strike="noStrike"/>
          </a:p>
        </p:txBody>
      </p:sp>
      <p:sp>
        <p:nvSpPr>
          <p:cNvPr id="526" name="Google Shape;526;p78"/>
          <p:cNvSpPr/>
          <p:nvPr/>
        </p:nvSpPr>
        <p:spPr>
          <a:xfrm>
            <a:off x="492472" y="2756893"/>
            <a:ext cx="4730056" cy="633189"/>
          </a:xfrm>
          <a:prstGeom prst="roundRect">
            <a:avLst>
              <a:gd fmla="val 903" name="adj"/>
            </a:avLst>
          </a:prstGeom>
          <a:solidFill>
            <a:srgbClr val="FFFFFF"/>
          </a:solidFill>
          <a:ln cap="flat" cmpd="sng" w="22850">
            <a:solidFill>
              <a:srgbClr val="DDEE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7" name="Google Shape;527;p78"/>
          <p:cNvSpPr/>
          <p:nvPr/>
        </p:nvSpPr>
        <p:spPr>
          <a:xfrm>
            <a:off x="506760" y="2771180"/>
            <a:ext cx="422151" cy="60461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8" name="Google Shape;528;p78"/>
          <p:cNvSpPr/>
          <p:nvPr/>
        </p:nvSpPr>
        <p:spPr>
          <a:xfrm>
            <a:off x="633933" y="2974553"/>
            <a:ext cx="158279" cy="1978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200"/>
              <a:buFont typeface="Merriweather"/>
              <a:buNone/>
            </a:pPr>
            <a:r>
              <a:rPr b="1" i="0" lang="en" sz="1200" u="none" cap="none" strike="noStrike">
                <a:solidFill>
                  <a:srgbClr val="272525"/>
                </a:solidFill>
                <a:latin typeface="Merriweather"/>
                <a:ea typeface="Merriweather"/>
                <a:cs typeface="Merriweather"/>
                <a:sym typeface="Merriweather"/>
              </a:rPr>
              <a:t>3</a:t>
            </a:r>
            <a:endParaRPr b="0" i="0" sz="1200" u="none" cap="none" strike="noStrike"/>
          </a:p>
        </p:txBody>
      </p:sp>
      <p:sp>
        <p:nvSpPr>
          <p:cNvPr id="529" name="Google Shape;529;p78"/>
          <p:cNvSpPr/>
          <p:nvPr/>
        </p:nvSpPr>
        <p:spPr>
          <a:xfrm>
            <a:off x="1034430" y="2876699"/>
            <a:ext cx="1978670" cy="1649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242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000"/>
              <a:buFont typeface="Merriweather"/>
              <a:buNone/>
            </a:pPr>
            <a:r>
              <a:rPr b="1" i="0" lang="en" sz="1000" u="none" cap="none" strike="noStrike">
                <a:solidFill>
                  <a:srgbClr val="272525"/>
                </a:solidFill>
                <a:latin typeface="Merriweather"/>
                <a:ea typeface="Merriweather"/>
                <a:cs typeface="Merriweather"/>
                <a:sym typeface="Merriweather"/>
              </a:rPr>
              <a:t>Broken Rule: Hook→Pitch→Ask</a:t>
            </a:r>
            <a:endParaRPr b="0" i="0" sz="1000" u="none" cap="none" strike="noStrike"/>
          </a:p>
        </p:txBody>
      </p:sp>
      <p:sp>
        <p:nvSpPr>
          <p:cNvPr id="530" name="Google Shape;530;p78"/>
          <p:cNvSpPr/>
          <p:nvPr/>
        </p:nvSpPr>
        <p:spPr>
          <a:xfrm>
            <a:off x="1034430" y="3104853"/>
            <a:ext cx="4068291" cy="1055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800"/>
              <a:buFont typeface="PT Serif"/>
              <a:buNone/>
            </a:pPr>
            <a:r>
              <a:rPr b="0" i="0" lang="en" sz="800" u="none" cap="none" strike="noStrike">
                <a:solidFill>
                  <a:srgbClr val="272525"/>
                </a:solidFill>
                <a:latin typeface="PT Serif"/>
                <a:ea typeface="PT Serif"/>
                <a:cs typeface="PT Serif"/>
                <a:sym typeface="PT Serif"/>
              </a:rPr>
              <a:t>"Adopting a public media station in need" is all three at once.</a:t>
            </a:r>
            <a:endParaRPr b="0" i="0" sz="800" u="none" cap="none" strike="noStrike"/>
          </a:p>
        </p:txBody>
      </p:sp>
      <p:sp>
        <p:nvSpPr>
          <p:cNvPr id="531" name="Google Shape;531;p78"/>
          <p:cNvSpPr/>
          <p:nvPr/>
        </p:nvSpPr>
        <p:spPr>
          <a:xfrm>
            <a:off x="492472" y="3495601"/>
            <a:ext cx="4730056" cy="678805"/>
          </a:xfrm>
          <a:prstGeom prst="roundRect">
            <a:avLst>
              <a:gd fmla="val 842" name="adj"/>
            </a:avLst>
          </a:prstGeom>
          <a:solidFill>
            <a:srgbClr val="FFFFFF"/>
          </a:solidFill>
          <a:ln cap="flat" cmpd="sng" w="22850">
            <a:solidFill>
              <a:srgbClr val="DDEE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2" name="Google Shape;532;p78"/>
          <p:cNvSpPr/>
          <p:nvPr/>
        </p:nvSpPr>
        <p:spPr>
          <a:xfrm>
            <a:off x="506760" y="3509888"/>
            <a:ext cx="422151" cy="65023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3" name="Google Shape;533;p78"/>
          <p:cNvSpPr/>
          <p:nvPr/>
        </p:nvSpPr>
        <p:spPr>
          <a:xfrm>
            <a:off x="633933" y="3736032"/>
            <a:ext cx="158279" cy="1978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200"/>
              <a:buFont typeface="Merriweather"/>
              <a:buNone/>
            </a:pPr>
            <a:r>
              <a:rPr b="1" i="0" lang="en" sz="1200" u="none" cap="none" strike="noStrike">
                <a:solidFill>
                  <a:srgbClr val="272525"/>
                </a:solidFill>
                <a:latin typeface="Merriweather"/>
                <a:ea typeface="Merriweather"/>
                <a:cs typeface="Merriweather"/>
                <a:sym typeface="Merriweather"/>
              </a:rPr>
              <a:t>4</a:t>
            </a:r>
            <a:endParaRPr b="0" i="0" sz="1200" u="none" cap="none" strike="noStrike"/>
          </a:p>
        </p:txBody>
      </p:sp>
      <p:sp>
        <p:nvSpPr>
          <p:cNvPr id="534" name="Google Shape;534;p78"/>
          <p:cNvSpPr/>
          <p:nvPr/>
        </p:nvSpPr>
        <p:spPr>
          <a:xfrm>
            <a:off x="1034430" y="3615407"/>
            <a:ext cx="3504307" cy="1649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242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000"/>
              <a:buFont typeface="Merriweather"/>
              <a:buNone/>
            </a:pPr>
            <a:r>
              <a:rPr b="1" i="0" lang="en" sz="1000" u="none" cap="none" strike="noStrike">
                <a:solidFill>
                  <a:srgbClr val="272525"/>
                </a:solidFill>
                <a:latin typeface="Merriweather"/>
                <a:ea typeface="Merriweather"/>
                <a:cs typeface="Merriweather"/>
                <a:sym typeface="Merriweather"/>
              </a:rPr>
              <a:t>Broken Rule: Give as few choices for action as possible</a:t>
            </a:r>
            <a:endParaRPr b="0" i="0" sz="1000" u="none" cap="none" strike="noStrike"/>
          </a:p>
        </p:txBody>
      </p:sp>
      <p:sp>
        <p:nvSpPr>
          <p:cNvPr id="535" name="Google Shape;535;p78"/>
          <p:cNvSpPr/>
          <p:nvPr/>
        </p:nvSpPr>
        <p:spPr>
          <a:xfrm>
            <a:off x="1034430" y="3843561"/>
            <a:ext cx="4068291" cy="2110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800"/>
              <a:buFont typeface="PT Serif"/>
              <a:buNone/>
            </a:pPr>
            <a:r>
              <a:rPr b="0" i="0" lang="en" sz="800" u="none" cap="none" strike="noStrike">
                <a:solidFill>
                  <a:srgbClr val="272525"/>
                </a:solidFill>
                <a:latin typeface="PT Serif"/>
                <a:ea typeface="PT Serif"/>
                <a:cs typeface="PT Serif"/>
                <a:sym typeface="PT Serif"/>
              </a:rPr>
              <a:t>Not only are there two initial action choices, but users that choose Step 1 are given 560+ choices, some with both a station URL and a donation portal.</a:t>
            </a:r>
            <a:endParaRPr b="0" i="0" sz="800" u="none" cap="none" strike="noStrike"/>
          </a:p>
        </p:txBody>
      </p:sp>
      <p:sp>
        <p:nvSpPr>
          <p:cNvPr id="536" name="Google Shape;536;p78"/>
          <p:cNvSpPr/>
          <p:nvPr/>
        </p:nvSpPr>
        <p:spPr>
          <a:xfrm>
            <a:off x="492472" y="4293096"/>
            <a:ext cx="4730056" cy="1055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None/>
            </a:pPr>
            <a:r>
              <a:t/>
            </a:r>
            <a:endParaRPr b="0" i="0" sz="800" u="none" cap="none" strike="noStrike"/>
          </a:p>
        </p:txBody>
      </p:sp>
      <p:pic>
        <p:nvPicPr>
          <p:cNvPr descr="preencoded.png" id="537" name="Google Shape;537;p7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22031" y="4588371"/>
            <a:ext cx="1366391" cy="3662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79"/>
          <p:cNvSpPr/>
          <p:nvPr/>
        </p:nvSpPr>
        <p:spPr>
          <a:xfrm>
            <a:off x="494332" y="749349"/>
            <a:ext cx="2985418" cy="3530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94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Merriweather"/>
              <a:buNone/>
            </a:pPr>
            <a:r>
              <a:rPr b="1" i="0" lang="en" sz="2200" u="none" cap="none" strike="noStrik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First 30 Days Results:</a:t>
            </a:r>
            <a:endParaRPr b="0" i="0" sz="2200" u="none" cap="none" strike="noStrike"/>
          </a:p>
        </p:txBody>
      </p:sp>
      <p:sp>
        <p:nvSpPr>
          <p:cNvPr id="544" name="Google Shape;544;p79"/>
          <p:cNvSpPr/>
          <p:nvPr/>
        </p:nvSpPr>
        <p:spPr>
          <a:xfrm>
            <a:off x="494332" y="1271885"/>
            <a:ext cx="8155335" cy="1129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</a:pPr>
            <a:r>
              <a:t/>
            </a:r>
            <a:endParaRPr b="0" i="0" sz="900" u="none" cap="none" strike="noStrike"/>
          </a:p>
        </p:txBody>
      </p:sp>
      <p:sp>
        <p:nvSpPr>
          <p:cNvPr id="545" name="Google Shape;545;p79"/>
          <p:cNvSpPr/>
          <p:nvPr/>
        </p:nvSpPr>
        <p:spPr>
          <a:xfrm>
            <a:off x="494333" y="1568425"/>
            <a:ext cx="2624286" cy="4462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Merriweather"/>
              <a:buNone/>
            </a:pPr>
            <a:r>
              <a:rPr b="1" i="0" lang="en" sz="3500" u="none" cap="none" strike="noStrik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37,000</a:t>
            </a:r>
            <a:endParaRPr b="0" i="0" sz="3500" u="none" cap="none" strike="noStrike"/>
          </a:p>
        </p:txBody>
      </p:sp>
      <p:sp>
        <p:nvSpPr>
          <p:cNvPr id="546" name="Google Shape;546;p79"/>
          <p:cNvSpPr/>
          <p:nvPr/>
        </p:nvSpPr>
        <p:spPr>
          <a:xfrm>
            <a:off x="958974" y="2155850"/>
            <a:ext cx="1694929" cy="2118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619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erriweather"/>
              <a:buNone/>
            </a:pPr>
            <a:r>
              <a:rPr b="1" i="0" lang="en" sz="1300" u="none" cap="none" strike="noStrik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unique visitors</a:t>
            </a:r>
            <a:endParaRPr b="0" i="0" sz="1300" u="none" cap="none" strike="noStrike"/>
          </a:p>
        </p:txBody>
      </p:sp>
      <p:sp>
        <p:nvSpPr>
          <p:cNvPr id="547" name="Google Shape;547;p79"/>
          <p:cNvSpPr/>
          <p:nvPr/>
        </p:nvSpPr>
        <p:spPr>
          <a:xfrm>
            <a:off x="494333" y="2435498"/>
            <a:ext cx="2624286" cy="1129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T Serif"/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PT Serif"/>
                <a:ea typeface="PT Serif"/>
                <a:cs typeface="PT Serif"/>
                <a:sym typeface="PT Serif"/>
              </a:rPr>
              <a:t>50 states, 105 countries</a:t>
            </a:r>
            <a:endParaRPr b="0" i="0" sz="900" u="none" cap="none" strike="noStrike"/>
          </a:p>
        </p:txBody>
      </p:sp>
      <p:sp>
        <p:nvSpPr>
          <p:cNvPr id="548" name="Google Shape;548;p79"/>
          <p:cNvSpPr/>
          <p:nvPr/>
        </p:nvSpPr>
        <p:spPr>
          <a:xfrm>
            <a:off x="3259857" y="1568425"/>
            <a:ext cx="2624286" cy="4462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Merriweather"/>
              <a:buNone/>
            </a:pPr>
            <a:r>
              <a:rPr b="1" i="0" lang="en" sz="3500" u="none" cap="none" strike="noStrik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16,000</a:t>
            </a:r>
            <a:endParaRPr b="0" i="0" sz="3500" u="none" cap="none" strike="noStrike"/>
          </a:p>
        </p:txBody>
      </p:sp>
      <p:sp>
        <p:nvSpPr>
          <p:cNvPr id="549" name="Google Shape;549;p79"/>
          <p:cNvSpPr/>
          <p:nvPr/>
        </p:nvSpPr>
        <p:spPr>
          <a:xfrm>
            <a:off x="3717727" y="2155850"/>
            <a:ext cx="1708547" cy="2118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619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erriweather"/>
              <a:buNone/>
            </a:pPr>
            <a:r>
              <a:rPr b="1" i="0" lang="en" sz="1300" u="none" cap="none" strike="noStrik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outbound link clicks</a:t>
            </a:r>
            <a:endParaRPr b="0" i="0" sz="1300" u="none" cap="none" strike="noStrike"/>
          </a:p>
        </p:txBody>
      </p:sp>
      <p:sp>
        <p:nvSpPr>
          <p:cNvPr id="550" name="Google Shape;550;p79"/>
          <p:cNvSpPr/>
          <p:nvPr/>
        </p:nvSpPr>
        <p:spPr>
          <a:xfrm>
            <a:off x="3259857" y="2435498"/>
            <a:ext cx="2624286" cy="1129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T Serif"/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PT Serif"/>
                <a:ea typeface="PT Serif"/>
                <a:cs typeface="PT Serif"/>
                <a:sym typeface="PT Serif"/>
              </a:rPr>
              <a:t>to either station sites or donation portals</a:t>
            </a:r>
            <a:endParaRPr b="0" i="0" sz="900" u="none" cap="none" strike="noStrike"/>
          </a:p>
        </p:txBody>
      </p:sp>
      <p:sp>
        <p:nvSpPr>
          <p:cNvPr id="551" name="Google Shape;551;p79"/>
          <p:cNvSpPr/>
          <p:nvPr/>
        </p:nvSpPr>
        <p:spPr>
          <a:xfrm>
            <a:off x="6025381" y="1568425"/>
            <a:ext cx="2624286" cy="4462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Merriweather"/>
              <a:buNone/>
            </a:pPr>
            <a:r>
              <a:rPr b="1" i="0" lang="en" sz="3500" u="none" cap="none" strike="noStrik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~47%</a:t>
            </a:r>
            <a:endParaRPr b="0" i="0" sz="3500" u="none" cap="none" strike="noStrike"/>
          </a:p>
        </p:txBody>
      </p:sp>
      <p:sp>
        <p:nvSpPr>
          <p:cNvPr id="552" name="Google Shape;552;p79"/>
          <p:cNvSpPr/>
          <p:nvPr/>
        </p:nvSpPr>
        <p:spPr>
          <a:xfrm>
            <a:off x="6490022" y="2155850"/>
            <a:ext cx="1694929" cy="2118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619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erriweather"/>
              <a:buNone/>
            </a:pPr>
            <a:r>
              <a:rPr b="1" i="0" lang="en" sz="1300" u="none" cap="none" strike="noStrik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CTR</a:t>
            </a:r>
            <a:endParaRPr b="0" i="0" sz="1300" u="none" cap="none" strike="noStrike"/>
          </a:p>
        </p:txBody>
      </p:sp>
      <p:sp>
        <p:nvSpPr>
          <p:cNvPr id="553" name="Google Shape;553;p79"/>
          <p:cNvSpPr/>
          <p:nvPr/>
        </p:nvSpPr>
        <p:spPr>
          <a:xfrm>
            <a:off x="6025381" y="2435498"/>
            <a:ext cx="2624286" cy="1129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T Serif"/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PT Serif"/>
                <a:ea typeface="PT Serif"/>
                <a:cs typeface="PT Serif"/>
                <a:sym typeface="PT Serif"/>
              </a:rPr>
              <a:t>*if 1 visitor = 1 click</a:t>
            </a:r>
            <a:endParaRPr b="0" i="0" sz="900" u="none" cap="none" strike="noStrike"/>
          </a:p>
        </p:txBody>
      </p:sp>
      <p:sp>
        <p:nvSpPr>
          <p:cNvPr id="554" name="Google Shape;554;p79"/>
          <p:cNvSpPr/>
          <p:nvPr/>
        </p:nvSpPr>
        <p:spPr>
          <a:xfrm>
            <a:off x="494333" y="2717899"/>
            <a:ext cx="5834286" cy="3530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94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Merriweather"/>
              <a:buNone/>
            </a:pPr>
            <a:r>
              <a:rPr b="1" i="0" lang="en" sz="2200" u="none" cap="none" strike="noStrik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Radio Rescue (Oct 1-15) Campaign Results:</a:t>
            </a:r>
            <a:endParaRPr b="0" i="0" sz="2200" u="none" cap="none" strike="noStrike"/>
          </a:p>
        </p:txBody>
      </p:sp>
      <p:sp>
        <p:nvSpPr>
          <p:cNvPr id="555" name="Google Shape;555;p79"/>
          <p:cNvSpPr/>
          <p:nvPr/>
        </p:nvSpPr>
        <p:spPr>
          <a:xfrm>
            <a:off x="494332" y="3296915"/>
            <a:ext cx="1932905" cy="3728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900"/>
              <a:buFont typeface="Merriweather"/>
              <a:buNone/>
            </a:pPr>
            <a:r>
              <a:rPr b="1" i="0" lang="en" sz="2900" u="none" cap="none" strike="noStrik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2,400</a:t>
            </a:r>
            <a:endParaRPr b="0" i="0" sz="2900" u="none" cap="none" strike="noStrike"/>
          </a:p>
        </p:txBody>
      </p:sp>
      <p:sp>
        <p:nvSpPr>
          <p:cNvPr id="556" name="Google Shape;556;p79"/>
          <p:cNvSpPr/>
          <p:nvPr/>
        </p:nvSpPr>
        <p:spPr>
          <a:xfrm>
            <a:off x="754559" y="3810893"/>
            <a:ext cx="1412379" cy="1765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571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erriweather"/>
              <a:buNone/>
            </a:pPr>
            <a:r>
              <a:rPr b="1" i="0" lang="en" sz="1100" u="none" cap="none" strike="noStrik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unique visitors</a:t>
            </a:r>
            <a:endParaRPr b="0" i="0" sz="1100" u="none" cap="none" strike="noStrike"/>
          </a:p>
        </p:txBody>
      </p:sp>
      <p:sp>
        <p:nvSpPr>
          <p:cNvPr id="557" name="Google Shape;557;p79"/>
          <p:cNvSpPr/>
          <p:nvPr/>
        </p:nvSpPr>
        <p:spPr>
          <a:xfrm>
            <a:off x="494332" y="4055194"/>
            <a:ext cx="1932905" cy="1129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T Serif"/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PT Serif"/>
                <a:ea typeface="PT Serif"/>
                <a:cs typeface="PT Serif"/>
                <a:sym typeface="PT Serif"/>
              </a:rPr>
              <a:t>50 states, 26 countries</a:t>
            </a:r>
            <a:endParaRPr b="0" i="0" sz="900" u="none" cap="none" strike="noStrike"/>
          </a:p>
        </p:txBody>
      </p:sp>
      <p:sp>
        <p:nvSpPr>
          <p:cNvPr id="558" name="Google Shape;558;p79"/>
          <p:cNvSpPr/>
          <p:nvPr/>
        </p:nvSpPr>
        <p:spPr>
          <a:xfrm>
            <a:off x="2568476" y="3296915"/>
            <a:ext cx="1932905" cy="3728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900"/>
              <a:buFont typeface="Merriweather"/>
              <a:buNone/>
            </a:pPr>
            <a:r>
              <a:rPr b="1" i="0" lang="en" sz="2900" u="none" cap="none" strike="noStrik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855</a:t>
            </a:r>
            <a:endParaRPr b="0" i="0" sz="2900" u="none" cap="none" strike="noStrike"/>
          </a:p>
        </p:txBody>
      </p:sp>
      <p:sp>
        <p:nvSpPr>
          <p:cNvPr id="559" name="Google Shape;559;p79"/>
          <p:cNvSpPr/>
          <p:nvPr/>
        </p:nvSpPr>
        <p:spPr>
          <a:xfrm>
            <a:off x="2823195" y="3810893"/>
            <a:ext cx="1423393" cy="1765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571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erriweather"/>
              <a:buNone/>
            </a:pPr>
            <a:r>
              <a:rPr b="1" i="0" lang="en" sz="1100" u="none" cap="none" strike="noStrik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outbound link clicks</a:t>
            </a:r>
            <a:endParaRPr b="0" i="0" sz="1100" u="none" cap="none" strike="noStrike"/>
          </a:p>
        </p:txBody>
      </p:sp>
      <p:sp>
        <p:nvSpPr>
          <p:cNvPr id="560" name="Google Shape;560;p79"/>
          <p:cNvSpPr/>
          <p:nvPr/>
        </p:nvSpPr>
        <p:spPr>
          <a:xfrm>
            <a:off x="2568476" y="4055194"/>
            <a:ext cx="1932905" cy="2259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T Serif"/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PT Serif"/>
                <a:ea typeface="PT Serif"/>
                <a:cs typeface="PT Serif"/>
                <a:sym typeface="PT Serif"/>
              </a:rPr>
              <a:t>to either station sites or donation portals</a:t>
            </a:r>
            <a:endParaRPr b="0" i="0" sz="900" u="none" cap="none" strike="noStrike"/>
          </a:p>
        </p:txBody>
      </p:sp>
      <p:sp>
        <p:nvSpPr>
          <p:cNvPr id="561" name="Google Shape;561;p79"/>
          <p:cNvSpPr/>
          <p:nvPr/>
        </p:nvSpPr>
        <p:spPr>
          <a:xfrm>
            <a:off x="4642619" y="3296915"/>
            <a:ext cx="1932905" cy="3728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900"/>
              <a:buFont typeface="Merriweather"/>
              <a:buNone/>
            </a:pPr>
            <a:r>
              <a:rPr b="1" i="0" lang="en" sz="2900" u="none" cap="none" strike="noStrik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~36%</a:t>
            </a:r>
            <a:endParaRPr b="0" i="0" sz="2900" u="none" cap="none" strike="noStrike"/>
          </a:p>
        </p:txBody>
      </p:sp>
      <p:sp>
        <p:nvSpPr>
          <p:cNvPr id="562" name="Google Shape;562;p79"/>
          <p:cNvSpPr/>
          <p:nvPr/>
        </p:nvSpPr>
        <p:spPr>
          <a:xfrm>
            <a:off x="4902845" y="3810893"/>
            <a:ext cx="1412379" cy="1765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571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erriweather"/>
              <a:buNone/>
            </a:pPr>
            <a:r>
              <a:rPr b="1" i="0" lang="en" sz="1100" u="none" cap="none" strike="noStrik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CTR</a:t>
            </a:r>
            <a:endParaRPr b="0" i="0" sz="1100" u="none" cap="none" strike="noStrike"/>
          </a:p>
        </p:txBody>
      </p:sp>
      <p:sp>
        <p:nvSpPr>
          <p:cNvPr id="563" name="Google Shape;563;p79"/>
          <p:cNvSpPr/>
          <p:nvPr/>
        </p:nvSpPr>
        <p:spPr>
          <a:xfrm>
            <a:off x="4642619" y="4055194"/>
            <a:ext cx="1932905" cy="1129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</a:pPr>
            <a:r>
              <a:t/>
            </a:r>
            <a:endParaRPr b="0" i="0" sz="900" u="none" cap="none" strike="noStrike"/>
          </a:p>
        </p:txBody>
      </p:sp>
      <p:sp>
        <p:nvSpPr>
          <p:cNvPr id="564" name="Google Shape;564;p79"/>
          <p:cNvSpPr/>
          <p:nvPr/>
        </p:nvSpPr>
        <p:spPr>
          <a:xfrm>
            <a:off x="6716762" y="3296915"/>
            <a:ext cx="1932905" cy="3728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900"/>
              <a:buFont typeface="Merriweather"/>
              <a:buNone/>
            </a:pPr>
            <a:r>
              <a:rPr b="1" i="0" lang="en" sz="2900" u="none" cap="none" strike="noStrik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$7.50 / yr</a:t>
            </a:r>
            <a:endParaRPr b="0" i="0" sz="2900" u="none" cap="none" strike="noStrike"/>
          </a:p>
        </p:txBody>
      </p:sp>
      <p:sp>
        <p:nvSpPr>
          <p:cNvPr id="565" name="Google Shape;565;p79"/>
          <p:cNvSpPr/>
          <p:nvPr/>
        </p:nvSpPr>
        <p:spPr>
          <a:xfrm>
            <a:off x="6976988" y="3810893"/>
            <a:ext cx="1412379" cy="1765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571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erriweather"/>
              <a:buNone/>
            </a:pPr>
            <a:r>
              <a:rPr b="1" i="0" lang="en" sz="1100" u="none" cap="none" strike="noStrik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Total investment</a:t>
            </a:r>
            <a:endParaRPr b="0" i="0" sz="1100" u="none" cap="none" strike="noStrike"/>
          </a:p>
        </p:txBody>
      </p:sp>
      <p:sp>
        <p:nvSpPr>
          <p:cNvPr id="566" name="Google Shape;566;p79"/>
          <p:cNvSpPr/>
          <p:nvPr/>
        </p:nvSpPr>
        <p:spPr>
          <a:xfrm>
            <a:off x="6716762" y="4055194"/>
            <a:ext cx="1932905" cy="3388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T Serif"/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PT Serif"/>
                <a:ea typeface="PT Serif"/>
                <a:cs typeface="PT Serif"/>
                <a:sym typeface="PT Serif"/>
              </a:rPr>
              <a:t>domain name purchase. Bolt.new development, Supabase data hosting, and Netlify web hosting free.</a:t>
            </a:r>
            <a:endParaRPr b="0" i="0" sz="900" u="none" cap="none" strike="noStrike"/>
          </a:p>
        </p:txBody>
      </p:sp>
      <p:pic>
        <p:nvPicPr>
          <p:cNvPr descr="preencoded.png" id="567" name="Google Shape;567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45599" y="4585394"/>
            <a:ext cx="1371302" cy="3676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573" name="Google Shape;573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3429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p80"/>
          <p:cNvSpPr/>
          <p:nvPr/>
        </p:nvSpPr>
        <p:spPr>
          <a:xfrm>
            <a:off x="3925119" y="752252"/>
            <a:ext cx="3676948" cy="3367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37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Merriweather"/>
              <a:buNone/>
            </a:pPr>
            <a:r>
              <a:rPr b="1" i="0" lang="en" sz="2100" u="none" cap="none" strike="noStrik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How to capture opportunity</a:t>
            </a:r>
            <a:endParaRPr b="0" i="0" sz="2100" u="none" cap="none" strike="noStrike"/>
          </a:p>
        </p:txBody>
      </p:sp>
      <p:sp>
        <p:nvSpPr>
          <p:cNvPr id="575" name="Google Shape;575;p80"/>
          <p:cNvSpPr/>
          <p:nvPr/>
        </p:nvSpPr>
        <p:spPr>
          <a:xfrm>
            <a:off x="4076626" y="1290935"/>
            <a:ext cx="19050" cy="3100313"/>
          </a:xfrm>
          <a:prstGeom prst="roundRect">
            <a:avLst>
              <a:gd fmla="val 30000" name="adj"/>
            </a:avLst>
          </a:prstGeom>
          <a:solidFill>
            <a:srgbClr val="DDEEE8"/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6" name="Google Shape;576;p80"/>
          <p:cNvSpPr/>
          <p:nvPr/>
        </p:nvSpPr>
        <p:spPr>
          <a:xfrm>
            <a:off x="4209083" y="1432918"/>
            <a:ext cx="403994" cy="19050"/>
          </a:xfrm>
          <a:prstGeom prst="roundRect">
            <a:avLst>
              <a:gd fmla="val 30000" name="adj"/>
            </a:avLst>
          </a:prstGeom>
          <a:solidFill>
            <a:srgbClr val="DDEEE8"/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7" name="Google Shape;577;p80"/>
          <p:cNvSpPr/>
          <p:nvPr/>
        </p:nvSpPr>
        <p:spPr>
          <a:xfrm>
            <a:off x="3925119" y="1290935"/>
            <a:ext cx="303014" cy="303014"/>
          </a:xfrm>
          <a:prstGeom prst="roundRect">
            <a:avLst>
              <a:gd fmla="val 1886" name="adj"/>
            </a:avLst>
          </a:prstGeom>
          <a:solidFill>
            <a:srgbClr val="4D4D4D"/>
          </a:solidFill>
          <a:ln cap="flat" cmpd="sng" w="22850">
            <a:solidFill>
              <a:srgbClr val="DDEE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8" name="Google Shape;578;p80"/>
          <p:cNvSpPr/>
          <p:nvPr/>
        </p:nvSpPr>
        <p:spPr>
          <a:xfrm>
            <a:off x="3975646" y="1316199"/>
            <a:ext cx="201960" cy="2524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erriweather"/>
              <a:buNone/>
            </a:pPr>
            <a:r>
              <a:rPr b="1" i="0" lang="en" sz="1600" u="none" cap="none" strike="noStrik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1</a:t>
            </a:r>
            <a:endParaRPr b="0" i="0" sz="1600" u="none" cap="none" strike="noStrike"/>
          </a:p>
        </p:txBody>
      </p:sp>
      <p:sp>
        <p:nvSpPr>
          <p:cNvPr id="579" name="Google Shape;579;p80"/>
          <p:cNvSpPr/>
          <p:nvPr/>
        </p:nvSpPr>
        <p:spPr>
          <a:xfrm>
            <a:off x="4749999" y="1337221"/>
            <a:ext cx="1761381" cy="2103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19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erriweather"/>
              <a:buNone/>
            </a:pPr>
            <a:r>
              <a:rPr b="1" i="0" lang="en" sz="1300" u="none" cap="none" strike="noStrik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Interrogate your data</a:t>
            </a:r>
            <a:endParaRPr b="0" i="0" sz="1300" u="none" cap="none" strike="noStrike"/>
          </a:p>
        </p:txBody>
      </p:sp>
      <p:sp>
        <p:nvSpPr>
          <p:cNvPr id="580" name="Google Shape;580;p80"/>
          <p:cNvSpPr/>
          <p:nvPr/>
        </p:nvSpPr>
        <p:spPr>
          <a:xfrm>
            <a:off x="4749999" y="1628329"/>
            <a:ext cx="3897883" cy="2693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PT Serif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PT Serif"/>
                <a:ea typeface="PT Serif"/>
                <a:cs typeface="PT Serif"/>
                <a:sym typeface="PT Serif"/>
              </a:rPr>
              <a:t>What are people doing? What are they asking for? What data am I missing?</a:t>
            </a:r>
            <a:endParaRPr b="0" i="0" sz="1000" u="none" cap="none" strike="noStrike"/>
          </a:p>
        </p:txBody>
      </p:sp>
      <p:sp>
        <p:nvSpPr>
          <p:cNvPr id="581" name="Google Shape;581;p80"/>
          <p:cNvSpPr/>
          <p:nvPr/>
        </p:nvSpPr>
        <p:spPr>
          <a:xfrm>
            <a:off x="4209083" y="2308994"/>
            <a:ext cx="403994" cy="19050"/>
          </a:xfrm>
          <a:prstGeom prst="roundRect">
            <a:avLst>
              <a:gd fmla="val 30000" name="adj"/>
            </a:avLst>
          </a:prstGeom>
          <a:solidFill>
            <a:srgbClr val="DDEEE8"/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2" name="Google Shape;582;p80"/>
          <p:cNvSpPr/>
          <p:nvPr/>
        </p:nvSpPr>
        <p:spPr>
          <a:xfrm>
            <a:off x="3925119" y="2167012"/>
            <a:ext cx="303014" cy="303014"/>
          </a:xfrm>
          <a:prstGeom prst="roundRect">
            <a:avLst>
              <a:gd fmla="val 1886" name="adj"/>
            </a:avLst>
          </a:prstGeom>
          <a:solidFill>
            <a:srgbClr val="4D4D4D"/>
          </a:solidFill>
          <a:ln cap="flat" cmpd="sng" w="22850">
            <a:solidFill>
              <a:srgbClr val="DDEE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3" name="Google Shape;583;p80"/>
          <p:cNvSpPr/>
          <p:nvPr/>
        </p:nvSpPr>
        <p:spPr>
          <a:xfrm>
            <a:off x="3975646" y="2192276"/>
            <a:ext cx="201960" cy="2524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erriweather"/>
              <a:buNone/>
            </a:pPr>
            <a:r>
              <a:rPr b="1" i="0" lang="en" sz="1600" u="none" cap="none" strike="noStrik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2</a:t>
            </a:r>
            <a:endParaRPr b="0" i="0" sz="1600" u="none" cap="none" strike="noStrike"/>
          </a:p>
        </p:txBody>
      </p:sp>
      <p:sp>
        <p:nvSpPr>
          <p:cNvPr id="584" name="Google Shape;584;p80"/>
          <p:cNvSpPr/>
          <p:nvPr/>
        </p:nvSpPr>
        <p:spPr>
          <a:xfrm>
            <a:off x="4749999" y="2213298"/>
            <a:ext cx="1683469" cy="2103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19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erriweather"/>
              <a:buNone/>
            </a:pPr>
            <a:r>
              <a:rPr b="1" i="0" lang="en" sz="1300" u="none" cap="none" strike="noStrik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Identify gaps</a:t>
            </a:r>
            <a:endParaRPr b="0" i="0" sz="1300" u="none" cap="none" strike="noStrike"/>
          </a:p>
        </p:txBody>
      </p:sp>
      <p:sp>
        <p:nvSpPr>
          <p:cNvPr id="585" name="Google Shape;585;p80"/>
          <p:cNvSpPr/>
          <p:nvPr/>
        </p:nvSpPr>
        <p:spPr>
          <a:xfrm>
            <a:off x="4749999" y="2504405"/>
            <a:ext cx="3897883" cy="2693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PT Serif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PT Serif"/>
                <a:ea typeface="PT Serif"/>
                <a:cs typeface="PT Serif"/>
                <a:sym typeface="PT Serif"/>
              </a:rPr>
              <a:t>Zoom out: What's the bigger context for what you found in your data? How can you cover that gap in a brand new way?</a:t>
            </a:r>
            <a:endParaRPr b="0" i="0" sz="1000" u="none" cap="none" strike="noStrike"/>
          </a:p>
        </p:txBody>
      </p:sp>
      <p:sp>
        <p:nvSpPr>
          <p:cNvPr id="586" name="Google Shape;586;p80"/>
          <p:cNvSpPr/>
          <p:nvPr/>
        </p:nvSpPr>
        <p:spPr>
          <a:xfrm>
            <a:off x="4209083" y="3185071"/>
            <a:ext cx="403994" cy="19050"/>
          </a:xfrm>
          <a:prstGeom prst="roundRect">
            <a:avLst>
              <a:gd fmla="val 30000" name="adj"/>
            </a:avLst>
          </a:prstGeom>
          <a:solidFill>
            <a:srgbClr val="DDEEE8"/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7" name="Google Shape;587;p80"/>
          <p:cNvSpPr/>
          <p:nvPr/>
        </p:nvSpPr>
        <p:spPr>
          <a:xfrm>
            <a:off x="3925119" y="3043089"/>
            <a:ext cx="303014" cy="303014"/>
          </a:xfrm>
          <a:prstGeom prst="roundRect">
            <a:avLst>
              <a:gd fmla="val 1886" name="adj"/>
            </a:avLst>
          </a:prstGeom>
          <a:solidFill>
            <a:srgbClr val="4D4D4D"/>
          </a:solidFill>
          <a:ln cap="flat" cmpd="sng" w="22850">
            <a:solidFill>
              <a:srgbClr val="DDEE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8" name="Google Shape;588;p80"/>
          <p:cNvSpPr/>
          <p:nvPr/>
        </p:nvSpPr>
        <p:spPr>
          <a:xfrm>
            <a:off x="3975646" y="3068353"/>
            <a:ext cx="201960" cy="2524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erriweather"/>
              <a:buNone/>
            </a:pPr>
            <a:r>
              <a:rPr b="1" i="0" lang="en" sz="1600" u="none" cap="none" strike="noStrik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3</a:t>
            </a:r>
            <a:endParaRPr b="0" i="0" sz="1600" u="none" cap="none" strike="noStrike"/>
          </a:p>
        </p:txBody>
      </p:sp>
      <p:sp>
        <p:nvSpPr>
          <p:cNvPr id="589" name="Google Shape;589;p80"/>
          <p:cNvSpPr/>
          <p:nvPr/>
        </p:nvSpPr>
        <p:spPr>
          <a:xfrm>
            <a:off x="4749999" y="3089374"/>
            <a:ext cx="1683469" cy="2103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19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erriweather"/>
              <a:buNone/>
            </a:pPr>
            <a:r>
              <a:rPr b="1" i="0" lang="en" sz="1300" u="none" cap="none" strike="noStrik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Scale risk</a:t>
            </a:r>
            <a:endParaRPr b="0" i="0" sz="1300" u="none" cap="none" strike="noStrike"/>
          </a:p>
        </p:txBody>
      </p:sp>
      <p:sp>
        <p:nvSpPr>
          <p:cNvPr id="590" name="Google Shape;590;p80"/>
          <p:cNvSpPr/>
          <p:nvPr/>
        </p:nvSpPr>
        <p:spPr>
          <a:xfrm>
            <a:off x="4749999" y="3380482"/>
            <a:ext cx="3897883" cy="2693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PT Serif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PT Serif"/>
                <a:ea typeface="PT Serif"/>
                <a:cs typeface="PT Serif"/>
                <a:sym typeface="PT Serif"/>
              </a:rPr>
              <a:t>Use the amount of time and resources you have to scale how much risk you're willing to take. Then, add 30%.</a:t>
            </a:r>
            <a:endParaRPr b="0" i="0" sz="1000" u="none" cap="none" strike="noStrike"/>
          </a:p>
        </p:txBody>
      </p:sp>
      <p:sp>
        <p:nvSpPr>
          <p:cNvPr id="591" name="Google Shape;591;p80"/>
          <p:cNvSpPr/>
          <p:nvPr/>
        </p:nvSpPr>
        <p:spPr>
          <a:xfrm>
            <a:off x="4209083" y="4061148"/>
            <a:ext cx="403994" cy="19050"/>
          </a:xfrm>
          <a:prstGeom prst="roundRect">
            <a:avLst>
              <a:gd fmla="val 30000" name="adj"/>
            </a:avLst>
          </a:prstGeom>
          <a:solidFill>
            <a:srgbClr val="DDEEE8"/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2" name="Google Shape;592;p80"/>
          <p:cNvSpPr/>
          <p:nvPr/>
        </p:nvSpPr>
        <p:spPr>
          <a:xfrm>
            <a:off x="3925119" y="3919166"/>
            <a:ext cx="303014" cy="303014"/>
          </a:xfrm>
          <a:prstGeom prst="roundRect">
            <a:avLst>
              <a:gd fmla="val 1886" name="adj"/>
            </a:avLst>
          </a:prstGeom>
          <a:solidFill>
            <a:srgbClr val="4D4D4D"/>
          </a:solidFill>
          <a:ln cap="flat" cmpd="sng" w="22850">
            <a:solidFill>
              <a:srgbClr val="DDEE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3" name="Google Shape;593;p80"/>
          <p:cNvSpPr/>
          <p:nvPr/>
        </p:nvSpPr>
        <p:spPr>
          <a:xfrm>
            <a:off x="3975646" y="3944429"/>
            <a:ext cx="201960" cy="2524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erriweather"/>
              <a:buNone/>
            </a:pPr>
            <a:r>
              <a:rPr b="1" i="0" lang="en" sz="1600" u="none" cap="none" strike="noStrik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4</a:t>
            </a:r>
            <a:endParaRPr b="0" i="0" sz="1600" u="none" cap="none" strike="noStrike"/>
          </a:p>
        </p:txBody>
      </p:sp>
      <p:sp>
        <p:nvSpPr>
          <p:cNvPr id="594" name="Google Shape;594;p80"/>
          <p:cNvSpPr/>
          <p:nvPr/>
        </p:nvSpPr>
        <p:spPr>
          <a:xfrm>
            <a:off x="4749999" y="3965451"/>
            <a:ext cx="3381226" cy="2103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19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erriweather"/>
              <a:buNone/>
            </a:pPr>
            <a:r>
              <a:rPr b="1" i="0" lang="en" sz="1300" u="none" cap="none" strike="noStrik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Take chances, make mistakes, get messy</a:t>
            </a:r>
            <a:endParaRPr b="0" i="0" sz="1300" u="none" cap="none" strike="noStrike"/>
          </a:p>
        </p:txBody>
      </p:sp>
      <p:sp>
        <p:nvSpPr>
          <p:cNvPr id="595" name="Google Shape;595;p80"/>
          <p:cNvSpPr/>
          <p:nvPr/>
        </p:nvSpPr>
        <p:spPr>
          <a:xfrm>
            <a:off x="4749999" y="4256559"/>
            <a:ext cx="3897883" cy="1346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PT Serif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PT Serif"/>
                <a:ea typeface="PT Serif"/>
                <a:cs typeface="PT Serif"/>
                <a:sym typeface="PT Serif"/>
              </a:rPr>
              <a:t>Channel your inner Ms. Frizzle.</a:t>
            </a:r>
            <a:endParaRPr b="0" i="0" sz="1000" u="none" cap="none" strike="noStrike"/>
          </a:p>
        </p:txBody>
      </p:sp>
      <p:pic>
        <p:nvPicPr>
          <p:cNvPr descr="preencoded.png" id="596" name="Google Shape;596;p8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40018" y="4583311"/>
            <a:ext cx="1376437" cy="3689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45"/>
          <p:cNvSpPr txBox="1"/>
          <p:nvPr>
            <p:ph type="title"/>
          </p:nvPr>
        </p:nvSpPr>
        <p:spPr>
          <a:xfrm>
            <a:off x="628650" y="273844"/>
            <a:ext cx="7886700" cy="664619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Libre Franklin Medium"/>
              <a:buNone/>
            </a:pPr>
            <a:r>
              <a:rPr lang="en" sz="2400"/>
              <a:t>Last year: How many episodic broadcasts in the Top 50?</a:t>
            </a:r>
            <a:endParaRPr/>
          </a:p>
        </p:txBody>
      </p:sp>
      <p:sp>
        <p:nvSpPr>
          <p:cNvPr id="191" name="Google Shape;191;p45"/>
          <p:cNvSpPr txBox="1"/>
          <p:nvPr/>
        </p:nvSpPr>
        <p:spPr>
          <a:xfrm>
            <a:off x="4235249" y="1983128"/>
            <a:ext cx="673502" cy="117724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 sz="11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81"/>
          <p:cNvSpPr/>
          <p:nvPr/>
        </p:nvSpPr>
        <p:spPr>
          <a:xfrm>
            <a:off x="494779" y="749275"/>
            <a:ext cx="2827437" cy="353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35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Merriweather"/>
              <a:buNone/>
            </a:pPr>
            <a:r>
              <a:rPr b="1" i="0" lang="en" sz="22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Inspiration</a:t>
            </a:r>
            <a:endParaRPr b="0" i="0" sz="2200" u="none" cap="none" strike="noStrike"/>
          </a:p>
        </p:txBody>
      </p:sp>
      <p:sp>
        <p:nvSpPr>
          <p:cNvPr id="603" name="Google Shape;603;p81"/>
          <p:cNvSpPr/>
          <p:nvPr/>
        </p:nvSpPr>
        <p:spPr>
          <a:xfrm>
            <a:off x="494779" y="1147911"/>
            <a:ext cx="4379565" cy="2120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19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erriweather"/>
              <a:buNone/>
            </a:pPr>
            <a:r>
              <a:rPr b="1" i="0" lang="en" sz="13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All of these made in less than 15 minutes in Bolt.new</a:t>
            </a:r>
            <a:endParaRPr b="0" i="0" sz="1300" u="none" cap="none" strike="noStrike"/>
          </a:p>
        </p:txBody>
      </p:sp>
      <p:pic>
        <p:nvPicPr>
          <p:cNvPr descr="preencoded.png" id="604" name="Google Shape;604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4779" y="1656755"/>
            <a:ext cx="2027039" cy="1378372"/>
          </a:xfrm>
          <a:prstGeom prst="rect">
            <a:avLst/>
          </a:prstGeom>
          <a:noFill/>
          <a:ln>
            <a:noFill/>
          </a:ln>
        </p:spPr>
      </p:pic>
      <p:sp>
        <p:nvSpPr>
          <p:cNvPr id="605" name="Google Shape;605;p81"/>
          <p:cNvSpPr/>
          <p:nvPr/>
        </p:nvSpPr>
        <p:spPr>
          <a:xfrm>
            <a:off x="494779" y="3162300"/>
            <a:ext cx="1870695" cy="1767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714"/>
              </a:lnSpc>
              <a:spcBef>
                <a:spcPts val="0"/>
              </a:spcBef>
              <a:spcAft>
                <a:spcPts val="0"/>
              </a:spcAft>
              <a:buClr>
                <a:srgbClr val="1E3D32"/>
              </a:buClr>
              <a:buSzPts val="1100"/>
              <a:buFont typeface="Merriweather"/>
              <a:buNone/>
            </a:pPr>
            <a:r>
              <a:rPr b="1" i="0" lang="en" sz="1100" u="sng" cap="none" strike="noStrike">
                <a:solidFill>
                  <a:schemeClr val="hlink"/>
                </a:solidFill>
                <a:latin typeface="Merriweather"/>
                <a:ea typeface="Merriweather"/>
                <a:cs typeface="Merriweather"/>
                <a:sym typeface="Merriweather"/>
                <a:hlinkClick r:id="rId4"/>
              </a:rPr>
              <a:t>semipublicdemo1.bolt.host</a:t>
            </a:r>
            <a:endParaRPr b="0" i="0" sz="1100" u="none" cap="none" strike="noStrike"/>
          </a:p>
        </p:txBody>
      </p:sp>
      <p:sp>
        <p:nvSpPr>
          <p:cNvPr id="606" name="Google Shape;606;p81"/>
          <p:cNvSpPr/>
          <p:nvPr/>
        </p:nvSpPr>
        <p:spPr>
          <a:xfrm>
            <a:off x="494779" y="3452068"/>
            <a:ext cx="2533873" cy="2827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100"/>
              <a:buFont typeface="PT Serif"/>
              <a:buNone/>
            </a:pPr>
            <a:r>
              <a:rPr b="0" i="0" lang="en" sz="1100" u="none" cap="none" strike="noStrike">
                <a:solidFill>
                  <a:srgbClr val="272525"/>
                </a:solidFill>
                <a:latin typeface="PT Serif"/>
                <a:ea typeface="PT Serif"/>
                <a:cs typeface="PT Serif"/>
                <a:sym typeface="PT Serif"/>
              </a:rPr>
              <a:t>Spin the wheel to have a donation amount suggested for you! </a:t>
            </a:r>
            <a:endParaRPr b="0" i="0" sz="1100" u="none" cap="none" strike="noStrike"/>
          </a:p>
        </p:txBody>
      </p:sp>
      <p:sp>
        <p:nvSpPr>
          <p:cNvPr id="607" name="Google Shape;607;p81"/>
          <p:cNvSpPr/>
          <p:nvPr/>
        </p:nvSpPr>
        <p:spPr>
          <a:xfrm>
            <a:off x="494779" y="3836566"/>
            <a:ext cx="2533873" cy="339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900"/>
              <a:buFont typeface="PT Serif"/>
              <a:buNone/>
            </a:pPr>
            <a:r>
              <a:rPr b="0" i="0" lang="en" sz="900" u="none" cap="none" strike="noStrike">
                <a:solidFill>
                  <a:srgbClr val="272525"/>
                </a:solidFill>
                <a:latin typeface="PT Serif"/>
                <a:ea typeface="PT Serif"/>
                <a:cs typeface="PT Serif"/>
                <a:sym typeface="PT Serif"/>
              </a:rPr>
              <a:t>Take it to local events, embed it on website, etc. *Not quite functional, but for 15 mins of work you get the idea.</a:t>
            </a:r>
            <a:endParaRPr b="0" i="0" sz="900" u="none" cap="none" strike="noStrike"/>
          </a:p>
        </p:txBody>
      </p:sp>
      <p:pic>
        <p:nvPicPr>
          <p:cNvPr descr="preencoded.png" id="608" name="Google Shape;608;p8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09343" y="1656755"/>
            <a:ext cx="2027039" cy="1359099"/>
          </a:xfrm>
          <a:prstGeom prst="rect">
            <a:avLst/>
          </a:prstGeom>
          <a:noFill/>
          <a:ln>
            <a:noFill/>
          </a:ln>
        </p:spPr>
      </p:pic>
      <p:sp>
        <p:nvSpPr>
          <p:cNvPr id="609" name="Google Shape;609;p81"/>
          <p:cNvSpPr/>
          <p:nvPr/>
        </p:nvSpPr>
        <p:spPr>
          <a:xfrm>
            <a:off x="3309343" y="3143027"/>
            <a:ext cx="1890564" cy="1767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714"/>
              </a:lnSpc>
              <a:spcBef>
                <a:spcPts val="0"/>
              </a:spcBef>
              <a:spcAft>
                <a:spcPts val="0"/>
              </a:spcAft>
              <a:buClr>
                <a:srgbClr val="1E3D32"/>
              </a:buClr>
              <a:buSzPts val="1100"/>
              <a:buFont typeface="Merriweather"/>
              <a:buNone/>
            </a:pPr>
            <a:r>
              <a:rPr b="1" i="0" lang="en" sz="1100" u="sng" cap="none" strike="noStrike">
                <a:solidFill>
                  <a:schemeClr val="hlink"/>
                </a:solidFill>
                <a:latin typeface="Merriweather"/>
                <a:ea typeface="Merriweather"/>
                <a:cs typeface="Merriweather"/>
                <a:sym typeface="Merriweather"/>
                <a:hlinkClick r:id="rId6"/>
              </a:rPr>
              <a:t>semipublicdemo2.bolt.host</a:t>
            </a:r>
            <a:endParaRPr b="0" i="0" sz="1100" u="none" cap="none" strike="noStrike"/>
          </a:p>
        </p:txBody>
      </p:sp>
      <p:sp>
        <p:nvSpPr>
          <p:cNvPr id="610" name="Google Shape;610;p81"/>
          <p:cNvSpPr/>
          <p:nvPr/>
        </p:nvSpPr>
        <p:spPr>
          <a:xfrm>
            <a:off x="3309343" y="3432795"/>
            <a:ext cx="2533873" cy="4241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100"/>
              <a:buFont typeface="PT Serif"/>
              <a:buNone/>
            </a:pPr>
            <a:r>
              <a:rPr b="0" i="0" lang="en" sz="1100" u="none" cap="none" strike="noStrike">
                <a:solidFill>
                  <a:srgbClr val="272525"/>
                </a:solidFill>
                <a:latin typeface="PT Serif"/>
                <a:ea typeface="PT Serif"/>
                <a:cs typeface="PT Serif"/>
                <a:sym typeface="PT Serif"/>
              </a:rPr>
              <a:t>Make the lamp behind me turn on and off by submitting a donation. Yes, right now!</a:t>
            </a:r>
            <a:endParaRPr b="0" i="0" sz="1100" u="none" cap="none" strike="noStrike"/>
          </a:p>
        </p:txBody>
      </p:sp>
      <p:sp>
        <p:nvSpPr>
          <p:cNvPr id="611" name="Google Shape;611;p81"/>
          <p:cNvSpPr/>
          <p:nvPr/>
        </p:nvSpPr>
        <p:spPr>
          <a:xfrm>
            <a:off x="3309343" y="3958679"/>
            <a:ext cx="2533873" cy="339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900"/>
              <a:buFont typeface="PT Serif"/>
              <a:buNone/>
            </a:pPr>
            <a:r>
              <a:rPr b="0" i="0" lang="en" sz="900" u="none" cap="none" strike="noStrike">
                <a:solidFill>
                  <a:srgbClr val="272525"/>
                </a:solidFill>
                <a:latin typeface="PT Serif"/>
                <a:ea typeface="PT Serif"/>
                <a:cs typeface="PT Serif"/>
                <a:sym typeface="PT Serif"/>
              </a:rPr>
              <a:t>Make your fund drives interactive: Show first names of donors on a video stream, change the studio light colors, play a silly sound, etc.</a:t>
            </a:r>
            <a:endParaRPr b="0" i="0" sz="900" u="none" cap="none" strike="noStrike"/>
          </a:p>
        </p:txBody>
      </p:sp>
      <p:pic>
        <p:nvPicPr>
          <p:cNvPr descr="preencoded.png" id="612" name="Google Shape;612;p8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123905" y="1656755"/>
            <a:ext cx="2027039" cy="1378372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81"/>
          <p:cNvSpPr/>
          <p:nvPr/>
        </p:nvSpPr>
        <p:spPr>
          <a:xfrm>
            <a:off x="6123905" y="3162300"/>
            <a:ext cx="1882974" cy="1767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714"/>
              </a:lnSpc>
              <a:spcBef>
                <a:spcPts val="0"/>
              </a:spcBef>
              <a:spcAft>
                <a:spcPts val="0"/>
              </a:spcAft>
              <a:buClr>
                <a:srgbClr val="1E3D32"/>
              </a:buClr>
              <a:buSzPts val="1100"/>
              <a:buFont typeface="Merriweather"/>
              <a:buNone/>
            </a:pPr>
            <a:r>
              <a:rPr b="1" i="0" lang="en" sz="1100" u="sng" cap="none" strike="noStrike">
                <a:solidFill>
                  <a:schemeClr val="hlink"/>
                </a:solidFill>
                <a:latin typeface="Merriweather"/>
                <a:ea typeface="Merriweather"/>
                <a:cs typeface="Merriweather"/>
                <a:sym typeface="Merriweather"/>
                <a:hlinkClick r:id="rId8"/>
              </a:rPr>
              <a:t>semipublicdemo3.bolt.host</a:t>
            </a:r>
            <a:endParaRPr b="0" i="0" sz="1100" u="none" cap="none" strike="noStrike"/>
          </a:p>
        </p:txBody>
      </p:sp>
      <p:sp>
        <p:nvSpPr>
          <p:cNvPr id="614" name="Google Shape;614;p81"/>
          <p:cNvSpPr/>
          <p:nvPr/>
        </p:nvSpPr>
        <p:spPr>
          <a:xfrm>
            <a:off x="6123905" y="3452068"/>
            <a:ext cx="2533873" cy="2827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100"/>
              <a:buFont typeface="PT Serif"/>
              <a:buNone/>
            </a:pPr>
            <a:r>
              <a:rPr b="0" i="0" lang="en" sz="1100" u="none" cap="none" strike="noStrike">
                <a:solidFill>
                  <a:srgbClr val="272525"/>
                </a:solidFill>
                <a:latin typeface="PT Serif"/>
                <a:ea typeface="PT Serif"/>
                <a:cs typeface="PT Serif"/>
                <a:sym typeface="PT Serif"/>
              </a:rPr>
              <a:t>Make not-Mario climb the donation tracker!</a:t>
            </a:r>
            <a:endParaRPr b="0" i="0" sz="1100" u="none" cap="none" strike="noStrike"/>
          </a:p>
        </p:txBody>
      </p:sp>
      <p:sp>
        <p:nvSpPr>
          <p:cNvPr id="615" name="Google Shape;615;p81"/>
          <p:cNvSpPr/>
          <p:nvPr/>
        </p:nvSpPr>
        <p:spPr>
          <a:xfrm>
            <a:off x="6123905" y="3836566"/>
            <a:ext cx="2533873" cy="4524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900"/>
              <a:buFont typeface="PT Serif"/>
              <a:buNone/>
            </a:pPr>
            <a:r>
              <a:rPr b="0" i="0" lang="en" sz="900" u="none" cap="none" strike="noStrike">
                <a:solidFill>
                  <a:srgbClr val="272525"/>
                </a:solidFill>
                <a:latin typeface="PT Serif"/>
                <a:ea typeface="PT Serif"/>
                <a:cs typeface="PT Serif"/>
                <a:sym typeface="PT Serif"/>
              </a:rPr>
              <a:t>Allow people to see their donations get added to the total in real time. Organize events around specific milestones. Reset the counter for every hourly goal.</a:t>
            </a:r>
            <a:endParaRPr b="0" i="0" sz="900" u="none" cap="none" strike="noStrike"/>
          </a:p>
        </p:txBody>
      </p:sp>
      <p:pic>
        <p:nvPicPr>
          <p:cNvPr descr="preencoded.png" id="616" name="Google Shape;616;p8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644408" y="4590380"/>
            <a:ext cx="1372419" cy="3679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6"/>
          <p:cNvSpPr/>
          <p:nvPr>
            <p:ph idx="2" type="pic"/>
          </p:nvPr>
        </p:nvSpPr>
        <p:spPr>
          <a:xfrm>
            <a:off x="4537472" y="938213"/>
            <a:ext cx="3977878" cy="3614333"/>
          </a:xfrm>
          <a:prstGeom prst="rect">
            <a:avLst/>
          </a:prstGeom>
          <a:noFill/>
          <a:ln>
            <a:noFill/>
          </a:ln>
        </p:spPr>
      </p:sp>
      <p:sp>
        <p:nvSpPr>
          <p:cNvPr id="197" name="Google Shape;197;p46"/>
          <p:cNvSpPr txBox="1"/>
          <p:nvPr>
            <p:ph type="title"/>
          </p:nvPr>
        </p:nvSpPr>
        <p:spPr>
          <a:xfrm>
            <a:off x="628650" y="273844"/>
            <a:ext cx="7886700" cy="664619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Libre Franklin Medium"/>
              <a:buNone/>
            </a:pPr>
            <a:r>
              <a:rPr lang="en"/>
              <a:t>Most-watched primetime telecasts calendar 2024:</a:t>
            </a:r>
            <a:endParaRPr/>
          </a:p>
        </p:txBody>
      </p:sp>
      <p:sp>
        <p:nvSpPr>
          <p:cNvPr id="198" name="Google Shape;198;p46"/>
          <p:cNvSpPr txBox="1"/>
          <p:nvPr>
            <p:ph idx="1" type="body"/>
          </p:nvPr>
        </p:nvSpPr>
        <p:spPr>
          <a:xfrm>
            <a:off x="628650" y="938225"/>
            <a:ext cx="4015500" cy="36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en"/>
              <a:t>75 of Top 100 were </a:t>
            </a:r>
            <a:r>
              <a:rPr b="1" lang="en"/>
              <a:t>live sports</a:t>
            </a:r>
            <a:endParaRPr/>
          </a:p>
          <a:p>
            <a:pPr indent="-1714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ibre Franklin"/>
              <a:buChar char="-"/>
            </a:pPr>
            <a:r>
              <a:rPr lang="en"/>
              <a:t>45 NFL broadcasts</a:t>
            </a:r>
            <a:endParaRPr/>
          </a:p>
          <a:p>
            <a:pPr indent="-17780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bre Franklin"/>
              <a:buChar char="-"/>
            </a:pPr>
            <a:r>
              <a:rPr lang="en"/>
              <a:t>Including </a:t>
            </a:r>
            <a:r>
              <a:rPr b="1" lang="en"/>
              <a:t>14 of the Top 15</a:t>
            </a:r>
            <a:endParaRPr/>
          </a:p>
          <a:p>
            <a:pPr indent="-1714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ibre Franklin"/>
              <a:buChar char="-"/>
            </a:pPr>
            <a:r>
              <a:rPr lang="en"/>
              <a:t>19 Summer Olympics broadcasts</a:t>
            </a:r>
            <a:endParaRPr/>
          </a:p>
          <a:p>
            <a:pPr indent="-1714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ibre Franklin"/>
              <a:buChar char="-"/>
            </a:pPr>
            <a:r>
              <a:rPr lang="en"/>
              <a:t>6 NBA broadcasts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en"/>
              <a:t>Oscars (no. 13) &amp; pres debate (no. 12)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en"/>
              <a:t>	</a:t>
            </a:r>
            <a:endParaRPr/>
          </a:p>
        </p:txBody>
      </p:sp>
      <p:sp>
        <p:nvSpPr>
          <p:cNvPr id="199" name="Google Shape;199;p46"/>
          <p:cNvSpPr txBox="1"/>
          <p:nvPr/>
        </p:nvSpPr>
        <p:spPr>
          <a:xfrm>
            <a:off x="628650" y="4205287"/>
            <a:ext cx="6310862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SOURCE: Variety.com,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2024: Retrieved from: https://variety.com/2024/tv/news/most-watched-shows-2024-tracker-young-sheldon-super-bowl-olympics-oscars-1236260223/</a:t>
            </a:r>
            <a:endParaRPr sz="1100"/>
          </a:p>
        </p:txBody>
      </p:sp>
      <p:pic>
        <p:nvPicPr>
          <p:cNvPr descr="Tracker' Season 3 Review: After 2 Major Cast Exits, This CBS Drama Is Still  a Heart-Pounding Adventure" id="200" name="Google Shape;200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05699" y="1743152"/>
            <a:ext cx="1641423" cy="246213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47"/>
          <p:cNvSpPr txBox="1"/>
          <p:nvPr>
            <p:ph type="title"/>
          </p:nvPr>
        </p:nvSpPr>
        <p:spPr>
          <a:xfrm>
            <a:off x="628650" y="273844"/>
            <a:ext cx="7886700" cy="664619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Font typeface="Libre Franklin Medium"/>
              <a:buNone/>
            </a:pPr>
            <a:r>
              <a:rPr lang="en"/>
              <a:t>The story’s not much different in audio</a:t>
            </a:r>
            <a:endParaRPr/>
          </a:p>
        </p:txBody>
      </p:sp>
      <p:sp>
        <p:nvSpPr>
          <p:cNvPr id="206" name="Google Shape;206;p47"/>
          <p:cNvSpPr txBox="1"/>
          <p:nvPr>
            <p:ph idx="1" type="body"/>
          </p:nvPr>
        </p:nvSpPr>
        <p:spPr>
          <a:xfrm>
            <a:off x="628650" y="938213"/>
            <a:ext cx="3261122" cy="361433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17145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"/>
              <a:t>Terrestrial AM/FM radio now accounts for barely </a:t>
            </a:r>
            <a:r>
              <a:rPr b="1" lang="en"/>
              <a:t>one-third</a:t>
            </a:r>
            <a:r>
              <a:rPr i="1" lang="en"/>
              <a:t> </a:t>
            </a:r>
            <a:r>
              <a:rPr lang="en"/>
              <a:t>of consumers’ audio time</a:t>
            </a:r>
            <a:endParaRPr/>
          </a:p>
          <a:p>
            <a:pPr indent="-381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/>
          </a:p>
          <a:p>
            <a:pPr indent="-1714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"/>
              <a:t>You Tube + streaming music account for </a:t>
            </a:r>
            <a:r>
              <a:rPr b="1" i="1" lang="en"/>
              <a:t>more than radio!</a:t>
            </a:r>
            <a:endParaRPr/>
          </a:p>
          <a:p>
            <a:pPr indent="-381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/>
          </a:p>
          <a:p>
            <a:pPr indent="-381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/>
          </a:p>
        </p:txBody>
      </p:sp>
      <p:sp>
        <p:nvSpPr>
          <p:cNvPr id="207" name="Google Shape;207;p47"/>
          <p:cNvSpPr txBox="1"/>
          <p:nvPr/>
        </p:nvSpPr>
        <p:spPr>
          <a:xfrm>
            <a:off x="628650" y="4205287"/>
            <a:ext cx="4776788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SOURCE: Edison Research Share of Ear study, Q2 2025: https://www.edisonresearch.com/solutions/share-of-ear/</a:t>
            </a:r>
            <a:endParaRPr sz="1100"/>
          </a:p>
        </p:txBody>
      </p:sp>
      <p:pic>
        <p:nvPicPr>
          <p:cNvPr id="208" name="Google Shape;208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90465" y="938213"/>
            <a:ext cx="4570810" cy="257175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48"/>
          <p:cNvSpPr txBox="1"/>
          <p:nvPr>
            <p:ph type="title"/>
          </p:nvPr>
        </p:nvSpPr>
        <p:spPr>
          <a:xfrm>
            <a:off x="628650" y="273844"/>
            <a:ext cx="7886700" cy="664619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Font typeface="Libre Franklin Medium"/>
              <a:buNone/>
            </a:pPr>
            <a:r>
              <a:rPr lang="en"/>
              <a:t>“We’re not broadcasters anymore!”</a:t>
            </a:r>
            <a:endParaRPr/>
          </a:p>
        </p:txBody>
      </p:sp>
      <p:sp>
        <p:nvSpPr>
          <p:cNvPr id="214" name="Google Shape;214;p48"/>
          <p:cNvSpPr txBox="1"/>
          <p:nvPr>
            <p:ph idx="1" type="body"/>
          </p:nvPr>
        </p:nvSpPr>
        <p:spPr>
          <a:xfrm>
            <a:off x="628650" y="938463"/>
            <a:ext cx="3003947" cy="361433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17145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"/>
              <a:t>Our commercial colleagues have adapted </a:t>
            </a:r>
            <a:r>
              <a:rPr b="1" lang="en"/>
              <a:t>aggressively</a:t>
            </a:r>
            <a:endParaRPr/>
          </a:p>
          <a:p>
            <a:pPr indent="-17780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/>
              <a:t>Best content on streaming first …</a:t>
            </a:r>
            <a:endParaRPr/>
          </a:p>
          <a:p>
            <a:pPr indent="-17780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/>
              <a:t>… and selling </a:t>
            </a:r>
            <a:r>
              <a:rPr i="1" lang="en"/>
              <a:t>subscriptions</a:t>
            </a:r>
            <a:r>
              <a:rPr lang="en"/>
              <a:t>, not just ads</a:t>
            </a:r>
            <a:endParaRPr/>
          </a:p>
          <a:p>
            <a:pPr indent="-6350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="1"/>
          </a:p>
          <a:p>
            <a:pPr indent="-17780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/>
              <a:t>Even the largest radio group took the word “radio” out of its name</a:t>
            </a:r>
            <a:endParaRPr/>
          </a:p>
        </p:txBody>
      </p:sp>
      <p:pic>
        <p:nvPicPr>
          <p:cNvPr descr="Peacock Streaming Service Review 2025 | Is It Worth It?" id="215" name="Google Shape;215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32597" y="938463"/>
            <a:ext cx="5353049" cy="301109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Brand Guidelines" id="216" name="Google Shape;216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19189" y="3522732"/>
            <a:ext cx="1293019" cy="15859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YouTube Music Passes 50 Million Subscribers, Up 20 Million in a Year" id="217" name="Google Shape;217;p48"/>
          <p:cNvPicPr preferRelativeResize="0"/>
          <p:nvPr/>
        </p:nvPicPr>
        <p:blipFill rotWithShape="1">
          <a:blip r:embed="rId5">
            <a:alphaModFix/>
          </a:blip>
          <a:srcRect b="35823" l="15779" r="15491" t="38333"/>
          <a:stretch/>
        </p:blipFill>
        <p:spPr>
          <a:xfrm>
            <a:off x="3673259" y="3873015"/>
            <a:ext cx="2720714" cy="5754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een text on a black background&#10;&#10;AI-generated content may be incorrect." id="218" name="Google Shape;218;p4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039580" y="4520349"/>
            <a:ext cx="1988071" cy="563804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48"/>
          <p:cNvSpPr/>
          <p:nvPr/>
        </p:nvSpPr>
        <p:spPr>
          <a:xfrm>
            <a:off x="7372350" y="2238935"/>
            <a:ext cx="1613296" cy="937933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20" name="Google Shape;220;p48"/>
          <p:cNvSpPr/>
          <p:nvPr/>
        </p:nvSpPr>
        <p:spPr>
          <a:xfrm>
            <a:off x="4780676" y="2244957"/>
            <a:ext cx="1613296" cy="937933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3268" y="453998"/>
            <a:ext cx="2907796" cy="217115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226" name="Google Shape;226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84211" y="2536950"/>
            <a:ext cx="3130368" cy="2276631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227" name="Google Shape;227;p49"/>
          <p:cNvSpPr txBox="1"/>
          <p:nvPr>
            <p:ph type="title"/>
          </p:nvPr>
        </p:nvSpPr>
        <p:spPr>
          <a:xfrm>
            <a:off x="166226" y="258644"/>
            <a:ext cx="7886700" cy="664619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Font typeface="Libre Franklin Medium"/>
              <a:buNone/>
            </a:pPr>
            <a:r>
              <a:rPr lang="en"/>
              <a:t>In our world?</a:t>
            </a:r>
            <a:endParaRPr/>
          </a:p>
        </p:txBody>
      </p:sp>
      <p:sp>
        <p:nvSpPr>
          <p:cNvPr id="228" name="Google Shape;228;p49"/>
          <p:cNvSpPr txBox="1"/>
          <p:nvPr>
            <p:ph idx="1" type="body"/>
          </p:nvPr>
        </p:nvSpPr>
        <p:spPr>
          <a:xfrm>
            <a:off x="166226" y="938213"/>
            <a:ext cx="2907796" cy="361433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17145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"/>
              <a:t>Yeah, our </a:t>
            </a:r>
            <a:r>
              <a:rPr b="1" lang="en"/>
              <a:t>content </a:t>
            </a:r>
            <a:r>
              <a:rPr lang="en"/>
              <a:t>is on demand …</a:t>
            </a:r>
            <a:endParaRPr/>
          </a:p>
          <a:p>
            <a:pPr indent="-381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/>
          </a:p>
          <a:p>
            <a:pPr indent="-1714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"/>
              <a:t>… and money comes in through digital channels … </a:t>
            </a:r>
            <a:endParaRPr/>
          </a:p>
          <a:p>
            <a:pPr indent="-381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/>
          </a:p>
          <a:p>
            <a:pPr indent="-1714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"/>
              <a:t>BUT: Is your </a:t>
            </a:r>
            <a:r>
              <a:rPr b="1" lang="en"/>
              <a:t>digital </a:t>
            </a:r>
            <a:r>
              <a:rPr lang="en"/>
              <a:t>giving still tied to on-air pledge?	</a:t>
            </a:r>
            <a:endParaRPr/>
          </a:p>
        </p:txBody>
      </p:sp>
      <p:pic>
        <p:nvPicPr>
          <p:cNvPr descr="Happy birthday to someone who's still pretty young, compared to the average  age of an NPR listener. | Birthday Ecard" id="229" name="Google Shape;229;p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65619" y="3204857"/>
            <a:ext cx="2298177" cy="16087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ioneer Passport" id="230" name="Google Shape;230;p4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21168" y="453998"/>
            <a:ext cx="2815085" cy="1014237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50"/>
          <p:cNvSpPr/>
          <p:nvPr>
            <p:ph idx="2" type="pic"/>
          </p:nvPr>
        </p:nvSpPr>
        <p:spPr>
          <a:xfrm>
            <a:off x="4537472" y="938213"/>
            <a:ext cx="3977878" cy="3614333"/>
          </a:xfrm>
          <a:prstGeom prst="rect">
            <a:avLst/>
          </a:prstGeom>
          <a:noFill/>
          <a:ln>
            <a:noFill/>
          </a:ln>
        </p:spPr>
      </p:sp>
      <p:sp>
        <p:nvSpPr>
          <p:cNvPr id="236" name="Google Shape;236;p50"/>
          <p:cNvSpPr txBox="1"/>
          <p:nvPr>
            <p:ph type="title"/>
          </p:nvPr>
        </p:nvSpPr>
        <p:spPr>
          <a:xfrm>
            <a:off x="628650" y="273844"/>
            <a:ext cx="7886700" cy="664619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Font typeface="Libre Franklin Medium"/>
              <a:buNone/>
            </a:pPr>
            <a:r>
              <a:rPr lang="en"/>
              <a:t>In our world:</a:t>
            </a:r>
            <a:endParaRPr/>
          </a:p>
        </p:txBody>
      </p:sp>
      <p:sp>
        <p:nvSpPr>
          <p:cNvPr id="237" name="Google Shape;237;p50"/>
          <p:cNvSpPr txBox="1"/>
          <p:nvPr>
            <p:ph idx="1" type="body"/>
          </p:nvPr>
        </p:nvSpPr>
        <p:spPr>
          <a:xfrm>
            <a:off x="628650" y="938213"/>
            <a:ext cx="3814459" cy="361433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17145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"/>
              <a:t>Until the recission bump in donations …</a:t>
            </a:r>
            <a:endParaRPr/>
          </a:p>
          <a:p>
            <a:pPr indent="-17780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/>
              <a:t>Raising slightly more money …</a:t>
            </a:r>
            <a:endParaRPr/>
          </a:p>
          <a:p>
            <a:pPr indent="-17780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/>
              <a:t>… from slightly fewer people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/>
          </a:p>
          <a:p>
            <a:pPr indent="-1714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"/>
              <a:t>We’re all grateful for the bump since the vote …</a:t>
            </a:r>
            <a:endParaRPr/>
          </a:p>
          <a:p>
            <a:pPr indent="-17780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/>
              <a:t>… but will it last?</a:t>
            </a:r>
            <a:endParaRPr/>
          </a:p>
        </p:txBody>
      </p:sp>
      <p:pic>
        <p:nvPicPr>
          <p:cNvPr id="238" name="Google Shape;238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31044" y="3097802"/>
            <a:ext cx="3473042" cy="847898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Paradigm">
  <a:themeElements>
    <a:clrScheme name="Paradigm">
      <a:dk1>
        <a:srgbClr val="7A52EB"/>
      </a:dk1>
      <a:lt1>
        <a:srgbClr val="FFFFFF"/>
      </a:lt1>
      <a:dk2>
        <a:srgbClr val="666666"/>
      </a:dk2>
      <a:lt2>
        <a:srgbClr val="626B73"/>
      </a:lt2>
      <a:accent1>
        <a:srgbClr val="002F4A"/>
      </a:accent1>
      <a:accent2>
        <a:srgbClr val="000000"/>
      </a:accent2>
      <a:accent3>
        <a:srgbClr val="7A52EB"/>
      </a:accent3>
      <a:accent4>
        <a:srgbClr val="B85741"/>
      </a:accent4>
      <a:accent5>
        <a:srgbClr val="009384"/>
      </a:accent5>
      <a:accent6>
        <a:srgbClr val="D0F6FF"/>
      </a:accent6>
      <a:hlink>
        <a:srgbClr val="009384"/>
      </a:hlink>
      <a:folHlink>
        <a:srgbClr val="00938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PA Palette">
      <a:dk1>
        <a:srgbClr val="000000"/>
      </a:dk1>
      <a:lt1>
        <a:srgbClr val="FFFFFF"/>
      </a:lt1>
      <a:dk2>
        <a:srgbClr val="041E41"/>
      </a:dk2>
      <a:lt2>
        <a:srgbClr val="B8D6E6"/>
      </a:lt2>
      <a:accent1>
        <a:srgbClr val="009CDE"/>
      </a:accent1>
      <a:accent2>
        <a:srgbClr val="1E407C"/>
      </a:accent2>
      <a:accent3>
        <a:srgbClr val="A3AAAD"/>
      </a:accent3>
      <a:accent4>
        <a:srgbClr val="83B1D4"/>
      </a:accent4>
      <a:accent5>
        <a:srgbClr val="3EA39E"/>
      </a:accent5>
      <a:accent6>
        <a:srgbClr val="305470"/>
      </a:accent6>
      <a:hlink>
        <a:srgbClr val="64B8B6"/>
      </a:hlink>
      <a:folHlink>
        <a:srgbClr val="7D4C7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