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86" r:id="rId2"/>
    <p:sldId id="258" r:id="rId3"/>
    <p:sldId id="274" r:id="rId4"/>
    <p:sldId id="291" r:id="rId5"/>
    <p:sldId id="316" r:id="rId6"/>
    <p:sldId id="317" r:id="rId7"/>
    <p:sldId id="279" r:id="rId8"/>
    <p:sldId id="278" r:id="rId9"/>
    <p:sldId id="284" r:id="rId10"/>
    <p:sldId id="312" r:id="rId11"/>
    <p:sldId id="324" r:id="rId12"/>
    <p:sldId id="318" r:id="rId13"/>
    <p:sldId id="320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76D6FF"/>
    <a:srgbClr val="FF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162"/>
    <p:restoredTop sz="94589"/>
  </p:normalViewPr>
  <p:slideViewPr>
    <p:cSldViewPr snapToGrid="0">
      <p:cViewPr varScale="1">
        <p:scale>
          <a:sx n="100" d="100"/>
          <a:sy n="100" d="100"/>
        </p:scale>
        <p:origin x="184" y="1000"/>
      </p:cViewPr>
      <p:guideLst>
        <p:guide orient="horz" pos="162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f54c3183c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f54c3183c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1982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4B531015-5ADE-3FDD-6F04-32476907E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f54c69e8c5_0_32:notes">
            <a:extLst>
              <a:ext uri="{FF2B5EF4-FFF2-40B4-BE49-F238E27FC236}">
                <a16:creationId xmlns:a16="http://schemas.microsoft.com/office/drawing/2014/main" id="{F58CA15A-CDAB-D7AB-2C2A-8594C7AFA9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f54c69e8c5_0_32:notes">
            <a:extLst>
              <a:ext uri="{FF2B5EF4-FFF2-40B4-BE49-F238E27FC236}">
                <a16:creationId xmlns:a16="http://schemas.microsoft.com/office/drawing/2014/main" id="{DAA1B021-99F8-DC02-5DBB-62F7792318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387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4026CA67-7CC2-4088-C2AC-CB8318630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f54c69e8c5_0_32:notes">
            <a:extLst>
              <a:ext uri="{FF2B5EF4-FFF2-40B4-BE49-F238E27FC236}">
                <a16:creationId xmlns:a16="http://schemas.microsoft.com/office/drawing/2014/main" id="{6F54E42A-33FA-989E-C6E1-2E073BBD24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f54c69e8c5_0_32:notes">
            <a:extLst>
              <a:ext uri="{FF2B5EF4-FFF2-40B4-BE49-F238E27FC236}">
                <a16:creationId xmlns:a16="http://schemas.microsoft.com/office/drawing/2014/main" id="{FCD2477D-40FE-7CB4-2E4A-E190CBDA17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163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C9310606-B57D-1A7D-9514-521D42E12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f54c3183c4_0_20:notes">
            <a:extLst>
              <a:ext uri="{FF2B5EF4-FFF2-40B4-BE49-F238E27FC236}">
                <a16:creationId xmlns:a16="http://schemas.microsoft.com/office/drawing/2014/main" id="{97391381-6F4A-B4F0-828F-A9243AE8B0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f54c3183c4_0_20:notes">
            <a:extLst>
              <a:ext uri="{FF2B5EF4-FFF2-40B4-BE49-F238E27FC236}">
                <a16:creationId xmlns:a16="http://schemas.microsoft.com/office/drawing/2014/main" id="{66DE3C61-C601-B446-D36D-C4DF2AC210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788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737E95D4-7F7C-9808-C13A-858E53B59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f54c69e8c5_0_32:notes">
            <a:extLst>
              <a:ext uri="{FF2B5EF4-FFF2-40B4-BE49-F238E27FC236}">
                <a16:creationId xmlns:a16="http://schemas.microsoft.com/office/drawing/2014/main" id="{DAD0066E-7D18-54F2-2CCE-767FCB0243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f54c69e8c5_0_32:notes">
            <a:extLst>
              <a:ext uri="{FF2B5EF4-FFF2-40B4-BE49-F238E27FC236}">
                <a16:creationId xmlns:a16="http://schemas.microsoft.com/office/drawing/2014/main" id="{E990EDE0-B502-8E61-5B27-6751370C5B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1382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5DC38004-1124-8EE1-9FB1-36C2F06EC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cead9bb1cb_0_33:notes">
            <a:extLst>
              <a:ext uri="{FF2B5EF4-FFF2-40B4-BE49-F238E27FC236}">
                <a16:creationId xmlns:a16="http://schemas.microsoft.com/office/drawing/2014/main" id="{0710BF08-401E-53B1-C71A-6956939F45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cead9bb1cb_0_33:notes">
            <a:extLst>
              <a:ext uri="{FF2B5EF4-FFF2-40B4-BE49-F238E27FC236}">
                <a16:creationId xmlns:a16="http://schemas.microsoft.com/office/drawing/2014/main" id="{198F1944-CBE3-A91D-6B37-5DD1AC373E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9160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E5052BCC-8C3C-6D34-0294-998A7CF02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cead9bb1cb_0_33:notes">
            <a:extLst>
              <a:ext uri="{FF2B5EF4-FFF2-40B4-BE49-F238E27FC236}">
                <a16:creationId xmlns:a16="http://schemas.microsoft.com/office/drawing/2014/main" id="{5C932B39-28D1-6E1D-9695-1C0BD26A11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cead9bb1cb_0_33:notes">
            <a:extLst>
              <a:ext uri="{FF2B5EF4-FFF2-40B4-BE49-F238E27FC236}">
                <a16:creationId xmlns:a16="http://schemas.microsoft.com/office/drawing/2014/main" id="{DE83F0DF-BB17-E09B-02E4-7635945E30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6051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6E3A365C-DB8A-DF08-7746-E785F55AC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cead9bb1cb_0_33:notes">
            <a:extLst>
              <a:ext uri="{FF2B5EF4-FFF2-40B4-BE49-F238E27FC236}">
                <a16:creationId xmlns:a16="http://schemas.microsoft.com/office/drawing/2014/main" id="{65E380FB-2E83-B953-10BC-304F7939BF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cead9bb1cb_0_33:notes">
            <a:extLst>
              <a:ext uri="{FF2B5EF4-FFF2-40B4-BE49-F238E27FC236}">
                <a16:creationId xmlns:a16="http://schemas.microsoft.com/office/drawing/2014/main" id="{6B73A5B4-FBFA-9B0E-3CC3-C29C8872F5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6798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5539775A-B731-12B5-EEE2-BB37328DF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f54c69e8c5_0_32:notes">
            <a:extLst>
              <a:ext uri="{FF2B5EF4-FFF2-40B4-BE49-F238E27FC236}">
                <a16:creationId xmlns:a16="http://schemas.microsoft.com/office/drawing/2014/main" id="{2887B4D9-BD83-A14B-1259-92F9165875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f54c69e8c5_0_32:notes">
            <a:extLst>
              <a:ext uri="{FF2B5EF4-FFF2-40B4-BE49-F238E27FC236}">
                <a16:creationId xmlns:a16="http://schemas.microsoft.com/office/drawing/2014/main" id="{0230FA6B-4051-AF52-B4AD-698CA3BAA6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355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pattFill prst="pct25">
          <a:fgClr>
            <a:srgbClr val="FFD579"/>
          </a:fgClr>
          <a:bgClr>
            <a:schemeClr val="bg1"/>
          </a:bgClr>
        </a:patt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05866-5FA0-23BD-D87A-068D0A3DA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493CA-74A3-C31A-5E47-4F7A21F63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Uncertainty’s Surprising Wisdom:</a:t>
            </a:r>
            <a:br>
              <a:rPr lang="en-US" sz="36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</a:rPr>
            </a:br>
            <a:r>
              <a:rPr lang="en-US" sz="36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                              An Exploration</a:t>
            </a:r>
            <a:br>
              <a:rPr lang="en-US" sz="36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</a:rPr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5E1BE-8D55-1F26-BA7E-5FE0E16A4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83" y="0"/>
            <a:ext cx="8091820" cy="51480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3A468B-A629-401D-F33E-9B8A1833208A}"/>
              </a:ext>
            </a:extLst>
          </p:cNvPr>
          <p:cNvSpPr txBox="1"/>
          <p:nvPr/>
        </p:nvSpPr>
        <p:spPr>
          <a:xfrm>
            <a:off x="2553629" y="981299"/>
            <a:ext cx="54970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Learning to Harness Uncertainty</a:t>
            </a:r>
          </a:p>
          <a:p>
            <a:r>
              <a:rPr lang="en-US" sz="28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           In an Age of Flux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885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4C6D9-4FC7-BD77-8A62-1D3FA2FC7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93412C-DFC9-6219-EABF-F5AC4023E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Uncertainty’s Surprising Wisdom:</a:t>
            </a:r>
            <a:br>
              <a:rPr lang="en-US" sz="36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</a:rPr>
            </a:br>
            <a:r>
              <a:rPr lang="en-US" sz="36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                              An Exploration</a:t>
            </a:r>
            <a:br>
              <a:rPr lang="en-US" sz="36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</a:rPr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54623-33BE-C8E3-509A-361F22B8E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0"/>
            <a:ext cx="8084634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F6D1FB-BC6E-D94D-983E-BC1719CC14AC}"/>
              </a:ext>
            </a:extLst>
          </p:cNvPr>
          <p:cNvSpPr txBox="1"/>
          <p:nvPr/>
        </p:nvSpPr>
        <p:spPr>
          <a:xfrm>
            <a:off x="1376465" y="856171"/>
            <a:ext cx="69213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Volatility</a:t>
            </a:r>
          </a:p>
          <a:p>
            <a:r>
              <a:rPr lang="en-US" sz="28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      </a:t>
            </a:r>
          </a:p>
          <a:p>
            <a:r>
              <a:rPr lang="en-US" sz="28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       Unpredictability</a:t>
            </a:r>
          </a:p>
          <a:p>
            <a:endParaRPr lang="en-US" sz="2800" dirty="0">
              <a:solidFill>
                <a:schemeClr val="tx1"/>
              </a:solidFill>
              <a:latin typeface="Didot" panose="02000503000000020003" pitchFamily="2" charset="-79"/>
              <a:cs typeface="Didot" panose="02000503000000020003" pitchFamily="2" charset="-79"/>
            </a:endParaRPr>
          </a:p>
          <a:p>
            <a:r>
              <a:rPr lang="en-US" sz="28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                    Precarity…</a:t>
            </a:r>
          </a:p>
          <a:p>
            <a:endParaRPr lang="en-US" sz="2800" dirty="0">
              <a:solidFill>
                <a:schemeClr val="tx1"/>
              </a:solidFill>
              <a:latin typeface="Didot" panose="02000503000000020003" pitchFamily="2" charset="-79"/>
              <a:cs typeface="Didot" panose="02000503000000020003" pitchFamily="2" charset="-79"/>
            </a:endParaRPr>
          </a:p>
          <a:p>
            <a:r>
              <a:rPr lang="en-US" sz="28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                            How will we respond?</a:t>
            </a:r>
          </a:p>
          <a:p>
            <a:r>
              <a:rPr lang="en-US" sz="28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45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A0B9B-ED5C-42E5-E175-A36F449CB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62BD90-ECB2-515B-4374-B41A671F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1CC7A-29D6-F1FE-D7AA-254B8E9DF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887" y="0"/>
            <a:ext cx="5294225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66F6E0-BFCC-03AF-A30F-D4CFA1D74146}"/>
              </a:ext>
            </a:extLst>
          </p:cNvPr>
          <p:cNvSpPr txBox="1"/>
          <p:nvPr/>
        </p:nvSpPr>
        <p:spPr>
          <a:xfrm>
            <a:off x="7218473" y="4835723"/>
            <a:ext cx="176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Photo: </a:t>
            </a:r>
            <a:r>
              <a:rPr lang="en-US" sz="120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Melinda Green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90556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CE63C697-2A63-FEF4-B4DE-CCB822C8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>
            <a:extLst>
              <a:ext uri="{FF2B5EF4-FFF2-40B4-BE49-F238E27FC236}">
                <a16:creationId xmlns:a16="http://schemas.microsoft.com/office/drawing/2014/main" id="{B38CFC22-F446-75E2-C0C6-4CF8A87B9F64}"/>
              </a:ext>
            </a:extLst>
          </p:cNvPr>
          <p:cNvSpPr txBox="1"/>
          <p:nvPr/>
        </p:nvSpPr>
        <p:spPr>
          <a:xfrm>
            <a:off x="822939" y="613458"/>
            <a:ext cx="7221466" cy="412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Recap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u="sng" dirty="0">
              <a:solidFill>
                <a:schemeClr val="tx1"/>
              </a:solidFill>
              <a:latin typeface="Didot" panose="02000503000000020003" pitchFamily="2" charset="-79"/>
              <a:ea typeface="GFS Didot"/>
              <a:cs typeface="Didot" panose="02000503000000020003" pitchFamily="2" charset="-79"/>
              <a:sym typeface="GFS Dido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Welcome the Good Stress of Uncertainty.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Dial down Outcome Fixation.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>
              <a:solidFill>
                <a:schemeClr val="tx1"/>
              </a:solidFill>
              <a:latin typeface="Didot" panose="02000503000000020003" pitchFamily="2" charset="-79"/>
              <a:ea typeface="GFS Didot"/>
              <a:cs typeface="Didot" panose="02000503000000020003" pitchFamily="2" charset="-79"/>
              <a:sym typeface="GFS Dido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When the Problem is New or Murky, Inhabit the Question.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Widen and Deepen Your Sense of the Problem.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Consider the opposite.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To get better at what you do, try not-knowing!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>
              <a:solidFill>
                <a:schemeClr val="tx1"/>
              </a:solidFill>
              <a:latin typeface="Didot" panose="02000503000000020003" pitchFamily="2" charset="-79"/>
              <a:ea typeface="GFS Didot"/>
              <a:cs typeface="Didot" panose="02000503000000020003" pitchFamily="2" charset="-79"/>
              <a:sym typeface="GFS Dido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Be open to discord and dissent.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Practice ‘Maybe Power’ and the ‘Listening Ritual.’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>
              <a:solidFill>
                <a:schemeClr val="tx1"/>
              </a:solidFill>
              <a:latin typeface="Didot" panose="02000503000000020003" pitchFamily="2" charset="-79"/>
              <a:ea typeface="GFS Didot"/>
              <a:cs typeface="Didot" panose="02000503000000020003" pitchFamily="2" charset="-79"/>
              <a:sym typeface="GFS Dido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>
              <a:solidFill>
                <a:schemeClr val="tx1"/>
              </a:solidFill>
              <a:latin typeface="Didot" panose="02000503000000020003" pitchFamily="2" charset="-79"/>
              <a:ea typeface="GFS Didot"/>
              <a:cs typeface="Didot" panose="02000503000000020003" pitchFamily="2" charset="-79"/>
              <a:sym typeface="GFS Didot"/>
            </a:endParaRPr>
          </a:p>
        </p:txBody>
      </p:sp>
    </p:spTree>
    <p:extLst>
      <p:ext uri="{BB962C8B-B14F-4D97-AF65-F5344CB8AC3E}">
        <p14:creationId xmlns:p14="http://schemas.microsoft.com/office/powerpoint/2010/main" val="3909695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7400" y="508988"/>
            <a:ext cx="2750350" cy="412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275" y="520500"/>
            <a:ext cx="2750350" cy="4113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5"/>
          <p:cNvSpPr txBox="1"/>
          <p:nvPr/>
        </p:nvSpPr>
        <p:spPr>
          <a:xfrm>
            <a:off x="3114363" y="1996050"/>
            <a:ext cx="2922300" cy="11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 err="1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maggie-jackson.com</a:t>
            </a:r>
            <a:endParaRPr sz="2300" dirty="0">
              <a:solidFill>
                <a:schemeClr val="tx1"/>
              </a:solidFill>
              <a:latin typeface="Didot" panose="02000503000000020003" pitchFamily="2" charset="-79"/>
              <a:ea typeface="GFS Didot"/>
              <a:cs typeface="Didot" panose="02000503000000020003" pitchFamily="2" charset="-79"/>
              <a:sym typeface="GFS Dido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/>
              </a:solidFill>
              <a:latin typeface="Didot" panose="02000503000000020003" pitchFamily="2" charset="-79"/>
              <a:ea typeface="GFS Didot"/>
              <a:cs typeface="Didot" panose="02000503000000020003" pitchFamily="2" charset="-79"/>
              <a:sym typeface="GFS Dido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maggie@maggie-jackson.com</a:t>
            </a:r>
            <a:endParaRPr sz="1600" dirty="0">
              <a:solidFill>
                <a:schemeClr val="tx1"/>
              </a:solidFill>
              <a:latin typeface="Didot" panose="02000503000000020003" pitchFamily="2" charset="-79"/>
              <a:ea typeface="GFS Didot"/>
              <a:cs typeface="Didot" panose="02000503000000020003" pitchFamily="2" charset="-79"/>
              <a:sym typeface="GFS Didot"/>
            </a:endParaRPr>
          </a:p>
        </p:txBody>
      </p:sp>
    </p:spTree>
    <p:extLst>
      <p:ext uri="{BB962C8B-B14F-4D97-AF65-F5344CB8AC3E}">
        <p14:creationId xmlns:p14="http://schemas.microsoft.com/office/powerpoint/2010/main" val="788756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3841800" y="2079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2ADB5-2081-864E-61A1-7EBA80077F3F}"/>
              </a:ext>
            </a:extLst>
          </p:cNvPr>
          <p:cNvSpPr txBox="1"/>
          <p:nvPr/>
        </p:nvSpPr>
        <p:spPr>
          <a:xfrm>
            <a:off x="2669876" y="4728527"/>
            <a:ext cx="6502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  <a:sym typeface="GFS Didot"/>
              </a:rPr>
              <a:t>                                   Pyramidal Neurons – Jiang et al, Scientific Reports, 2020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A03775-F791-038D-7849-DCC0615A0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147" y="255180"/>
            <a:ext cx="5901705" cy="44733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7E89B267-E514-4665-07A7-617DCBECD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>
            <a:extLst>
              <a:ext uri="{FF2B5EF4-FFF2-40B4-BE49-F238E27FC236}">
                <a16:creationId xmlns:a16="http://schemas.microsoft.com/office/drawing/2014/main" id="{27EB823F-FC98-E78C-9E31-EDD855357C96}"/>
              </a:ext>
            </a:extLst>
          </p:cNvPr>
          <p:cNvSpPr txBox="1"/>
          <p:nvPr/>
        </p:nvSpPr>
        <p:spPr>
          <a:xfrm>
            <a:off x="909000" y="1337250"/>
            <a:ext cx="7326000" cy="24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“Uncertainty is the brain telling itself, ‘there’s something to be learned here’.”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- Joseph Kable, neuroscientist</a:t>
            </a:r>
            <a:endParaRPr sz="3000" dirty="0">
              <a:solidFill>
                <a:schemeClr val="tx1"/>
              </a:solidFill>
              <a:latin typeface="Didot" panose="02000503000000020003" pitchFamily="2" charset="-79"/>
              <a:ea typeface="GFS Didot"/>
              <a:cs typeface="Didot" panose="02000503000000020003" pitchFamily="2" charset="-79"/>
              <a:sym typeface="GFS Didot"/>
            </a:endParaRPr>
          </a:p>
        </p:txBody>
      </p:sp>
    </p:spTree>
    <p:extLst>
      <p:ext uri="{BB962C8B-B14F-4D97-AF65-F5344CB8AC3E}">
        <p14:creationId xmlns:p14="http://schemas.microsoft.com/office/powerpoint/2010/main" val="1954133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B669E48B-3CAE-D36D-079D-B2494ABC9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60B05A7-53C3-0BD8-BECD-72971DC32BAB}"/>
              </a:ext>
            </a:extLst>
          </p:cNvPr>
          <p:cNvSpPr txBox="1"/>
          <p:nvPr/>
        </p:nvSpPr>
        <p:spPr>
          <a:xfrm>
            <a:off x="4397828" y="4757057"/>
            <a:ext cx="4535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Carol-</a:t>
            </a:r>
            <a:r>
              <a:rPr lang="en-US" sz="1400" dirty="0" err="1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anne</a:t>
            </a:r>
            <a:r>
              <a:rPr lang="en-US" sz="1400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 Moulton, MD, PhD, University of Toronto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D29C5-FC1E-D73F-9E75-244934AE2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094" y="340622"/>
            <a:ext cx="5647583" cy="4288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E0A669-F12B-2B55-65E6-8FED7D364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74" y="1075545"/>
            <a:ext cx="25527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82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87BEF8EA-B5BD-B842-E14B-539491B85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>
            <a:extLst>
              <a:ext uri="{FF2B5EF4-FFF2-40B4-BE49-F238E27FC236}">
                <a16:creationId xmlns:a16="http://schemas.microsoft.com/office/drawing/2014/main" id="{A21637F9-C5DF-06AA-F2D8-CC45D8D35780}"/>
              </a:ext>
            </a:extLst>
          </p:cNvPr>
          <p:cNvSpPr txBox="1"/>
          <p:nvPr/>
        </p:nvSpPr>
        <p:spPr>
          <a:xfrm>
            <a:off x="3841800" y="2079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9AD8E2-65FC-4E68-D20F-DB43DF65217D}"/>
              </a:ext>
            </a:extLst>
          </p:cNvPr>
          <p:cNvSpPr txBox="1"/>
          <p:nvPr/>
        </p:nvSpPr>
        <p:spPr>
          <a:xfrm>
            <a:off x="298500" y="436477"/>
            <a:ext cx="3470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u="sng" dirty="0">
                <a:latin typeface="Times New Roman" panose="02020603050405020304" pitchFamily="18" charset="0"/>
              </a:rPr>
              <a:t>ROUTINE  EXPERTISE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14D5B1-0A71-A3AB-6D5C-FCBF160DF01C}"/>
              </a:ext>
            </a:extLst>
          </p:cNvPr>
          <p:cNvSpPr txBox="1"/>
          <p:nvPr/>
        </p:nvSpPr>
        <p:spPr>
          <a:xfrm>
            <a:off x="4799503" y="477344"/>
            <a:ext cx="3579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u="sng" dirty="0">
                <a:latin typeface="Times New Roman" panose="02020603050405020304" pitchFamily="18" charset="0"/>
              </a:rPr>
              <a:t>ADAPTIVE EXPERTISE </a:t>
            </a:r>
            <a:endParaRPr lang="en-US" sz="2400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AE1074-CBFD-DFEC-BEAA-7205FD56C646}"/>
              </a:ext>
            </a:extLst>
          </p:cNvPr>
          <p:cNvSpPr txBox="1"/>
          <p:nvPr/>
        </p:nvSpPr>
        <p:spPr>
          <a:xfrm>
            <a:off x="115398" y="924401"/>
            <a:ext cx="4229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" sz="1600" dirty="0">
              <a:solidFill>
                <a:schemeClr val="tx1"/>
              </a:solidFill>
              <a:latin typeface="Didot" panose="02000503000000020003" pitchFamily="2" charset="-79"/>
              <a:cs typeface="Didot" panose="02000503000000020003" pitchFamily="2" charset="-79"/>
              <a:sym typeface="GFS Didot"/>
            </a:endParaRPr>
          </a:p>
          <a:p>
            <a:endParaRPr lang="en" sz="1600" dirty="0">
              <a:solidFill>
                <a:schemeClr val="tx1"/>
              </a:solidFill>
              <a:latin typeface="Didot" panose="02000503000000020003" pitchFamily="2" charset="-79"/>
              <a:cs typeface="Didot" panose="02000503000000020003" pitchFamily="2" charset="-79"/>
              <a:sym typeface="GFS Didot"/>
            </a:endParaRPr>
          </a:p>
          <a:p>
            <a:endParaRPr lang="en" sz="1600" dirty="0">
              <a:solidFill>
                <a:schemeClr val="tx1"/>
              </a:solidFill>
              <a:latin typeface="Didot" panose="02000503000000020003" pitchFamily="2" charset="-79"/>
              <a:cs typeface="Didot" panose="02000503000000020003" pitchFamily="2" charset="-79"/>
              <a:sym typeface="GFS Didot"/>
            </a:endParaRPr>
          </a:p>
          <a:p>
            <a:r>
              <a:rPr lang="en" sz="16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  <a:sym typeface="GFS Didot"/>
              </a:rPr>
              <a:t>Little to No Exploration of New Problem</a:t>
            </a:r>
          </a:p>
          <a:p>
            <a:endParaRPr lang="en" sz="1600" dirty="0">
              <a:solidFill>
                <a:schemeClr val="tx1"/>
              </a:solidFill>
              <a:latin typeface="Didot" panose="02000503000000020003" pitchFamily="2" charset="-79"/>
              <a:cs typeface="Didot" panose="02000503000000020003" pitchFamily="2" charset="-79"/>
              <a:sym typeface="GFS Didot"/>
            </a:endParaRPr>
          </a:p>
          <a:p>
            <a:r>
              <a:rPr lang="en" sz="16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  <a:sym typeface="GFS Didot"/>
              </a:rPr>
              <a:t>Falls into Trap of Carryover Mode</a:t>
            </a:r>
          </a:p>
          <a:p>
            <a:endParaRPr lang="en" sz="1600" dirty="0">
              <a:solidFill>
                <a:schemeClr val="tx1"/>
              </a:solidFill>
              <a:latin typeface="Didot" panose="02000503000000020003" pitchFamily="2" charset="-79"/>
              <a:cs typeface="Didot" panose="02000503000000020003" pitchFamily="2" charset="-79"/>
              <a:sym typeface="GFS Didot"/>
            </a:endParaRPr>
          </a:p>
          <a:p>
            <a:r>
              <a:rPr lang="en" sz="16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  <a:sym typeface="GFS Didot"/>
              </a:rPr>
              <a:t>Quick, Sureness is their Badge of Honor</a:t>
            </a:r>
          </a:p>
          <a:p>
            <a:r>
              <a:rPr lang="en" sz="16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  <a:sym typeface="GFS Didot"/>
              </a:rPr>
              <a:t>  </a:t>
            </a:r>
          </a:p>
          <a:p>
            <a:r>
              <a:rPr lang="en" sz="16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  <a:sym typeface="GFS Didot"/>
              </a:rPr>
              <a:t>                             *</a:t>
            </a:r>
          </a:p>
          <a:p>
            <a:endParaRPr lang="en" sz="1600" dirty="0">
              <a:solidFill>
                <a:schemeClr val="tx1"/>
              </a:solidFill>
              <a:latin typeface="Didot" panose="02000503000000020003" pitchFamily="2" charset="-79"/>
              <a:cs typeface="Didot" panose="02000503000000020003" pitchFamily="2" charset="-79"/>
              <a:sym typeface="GFS Didot"/>
            </a:endParaRPr>
          </a:p>
          <a:p>
            <a:r>
              <a:rPr lang="en" sz="16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  <a:sym typeface="GFS Didot"/>
              </a:rPr>
              <a:t>Complacently Sticks to Comfort Zone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7FF8E-47B6-AB88-4956-B1628F08F5B5}"/>
              </a:ext>
            </a:extLst>
          </p:cNvPr>
          <p:cNvSpPr txBox="1"/>
          <p:nvPr/>
        </p:nvSpPr>
        <p:spPr>
          <a:xfrm>
            <a:off x="4219272" y="965268"/>
            <a:ext cx="480933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sz="1600" dirty="0">
              <a:solidFill>
                <a:schemeClr val="tx1"/>
              </a:solidFill>
              <a:latin typeface="Didot" panose="02000503000000020003" pitchFamily="2" charset="-79"/>
              <a:ea typeface="GFS Didot"/>
              <a:cs typeface="Didot" panose="02000503000000020003" pitchFamily="2" charset="-79"/>
              <a:sym typeface="GFS Didot"/>
            </a:endParaRPr>
          </a:p>
          <a:p>
            <a:r>
              <a:rPr lang="en" sz="1600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 Inhabits the Question When Faced with the New</a:t>
            </a:r>
          </a:p>
          <a:p>
            <a:endParaRPr lang="en" sz="1600" dirty="0">
              <a:solidFill>
                <a:schemeClr val="tx1"/>
              </a:solidFill>
              <a:latin typeface="Didot" panose="02000503000000020003" pitchFamily="2" charset="-79"/>
              <a:ea typeface="GFS Didot"/>
              <a:cs typeface="Didot" panose="02000503000000020003" pitchFamily="2" charset="-79"/>
              <a:sym typeface="GFS Didot"/>
            </a:endParaRPr>
          </a:p>
          <a:p>
            <a:r>
              <a:rPr lang="en" sz="1600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  Widens and Deepens Frame of Understanding</a:t>
            </a:r>
          </a:p>
          <a:p>
            <a:endParaRPr lang="en" sz="1600" dirty="0">
              <a:solidFill>
                <a:schemeClr val="tx1"/>
              </a:solidFill>
              <a:latin typeface="Didot" panose="02000503000000020003" pitchFamily="2" charset="-79"/>
              <a:ea typeface="GFS Didot"/>
              <a:cs typeface="Didot" panose="02000503000000020003" pitchFamily="2" charset="-79"/>
              <a:sym typeface="GFS Didot"/>
            </a:endParaRPr>
          </a:p>
          <a:p>
            <a:r>
              <a:rPr lang="en" sz="1600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  Listens to the Stories the Problem Wants to Tell</a:t>
            </a:r>
          </a:p>
          <a:p>
            <a:endParaRPr lang="en" sz="1600" dirty="0">
              <a:solidFill>
                <a:schemeClr val="tx1"/>
              </a:solidFill>
              <a:latin typeface="Didot" panose="02000503000000020003" pitchFamily="2" charset="-79"/>
              <a:ea typeface="GFS Didot"/>
              <a:cs typeface="Didot" panose="02000503000000020003" pitchFamily="2" charset="-79"/>
              <a:sym typeface="GFS Didot"/>
            </a:endParaRPr>
          </a:p>
          <a:p>
            <a:r>
              <a:rPr lang="en" sz="1600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                                      *</a:t>
            </a:r>
          </a:p>
          <a:p>
            <a:endParaRPr lang="en" sz="1600" dirty="0">
              <a:solidFill>
                <a:schemeClr val="tx1"/>
              </a:solidFill>
              <a:latin typeface="Didot" panose="02000503000000020003" pitchFamily="2" charset="-79"/>
              <a:ea typeface="GFS Didot"/>
              <a:cs typeface="Didot" panose="02000503000000020003" pitchFamily="2" charset="-79"/>
              <a:sym typeface="GFS Didot"/>
            </a:endParaRPr>
          </a:p>
          <a:p>
            <a:r>
              <a:rPr lang="en" sz="1600" dirty="0">
                <a:solidFill>
                  <a:schemeClr val="tx1"/>
                </a:solidFill>
                <a:latin typeface="Didot" panose="02000503000000020003" pitchFamily="2" charset="-79"/>
                <a:cs typeface="Didot" panose="02000503000000020003" pitchFamily="2" charset="-79"/>
                <a:sym typeface="GFS Didot"/>
              </a:rPr>
              <a:t>  Takes on Harder Challenges, Welcomes Errors</a:t>
            </a:r>
          </a:p>
          <a:p>
            <a:endParaRPr lang="en" sz="1600" dirty="0">
              <a:solidFill>
                <a:schemeClr val="tx1"/>
              </a:solidFill>
              <a:latin typeface="Didot" panose="02000503000000020003" pitchFamily="2" charset="-79"/>
              <a:cs typeface="Didot" panose="02000503000000020003" pitchFamily="2" charset="-79"/>
              <a:sym typeface="GFS Didot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8333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B4DF8B5F-FE70-3814-247D-82E83F149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>
            <a:extLst>
              <a:ext uri="{FF2B5EF4-FFF2-40B4-BE49-F238E27FC236}">
                <a16:creationId xmlns:a16="http://schemas.microsoft.com/office/drawing/2014/main" id="{3041AE0F-3A9E-A31F-8B68-F3D31ADFC190}"/>
              </a:ext>
            </a:extLst>
          </p:cNvPr>
          <p:cNvSpPr txBox="1"/>
          <p:nvPr/>
        </p:nvSpPr>
        <p:spPr>
          <a:xfrm>
            <a:off x="2266163" y="1903123"/>
            <a:ext cx="7326000" cy="24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“When you’re uncertain, that’s when you care.”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- Carol-</a:t>
            </a:r>
            <a:r>
              <a:rPr lang="en" sz="3500" dirty="0" err="1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anne</a:t>
            </a:r>
            <a:r>
              <a:rPr lang="en" sz="3500" dirty="0">
                <a:solidFill>
                  <a:schemeClr val="tx1"/>
                </a:solidFill>
                <a:latin typeface="Didot" panose="02000503000000020003" pitchFamily="2" charset="-79"/>
                <a:ea typeface="GFS Didot"/>
                <a:cs typeface="Didot" panose="02000503000000020003" pitchFamily="2" charset="-79"/>
                <a:sym typeface="GFS Didot"/>
              </a:rPr>
              <a:t> Moulton, surgeon</a:t>
            </a:r>
            <a:endParaRPr sz="3000" dirty="0">
              <a:solidFill>
                <a:schemeClr val="tx1"/>
              </a:solidFill>
              <a:latin typeface="Didot" panose="02000503000000020003" pitchFamily="2" charset="-79"/>
              <a:ea typeface="GFS Didot"/>
              <a:cs typeface="Didot" panose="02000503000000020003" pitchFamily="2" charset="-79"/>
              <a:sym typeface="GFS Dido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66DAA-C469-5046-CE78-97E88E546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17" y="544602"/>
            <a:ext cx="2552700" cy="405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95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48FB26F6-05FB-C20E-92E1-B0D0BB52C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>
            <a:extLst>
              <a:ext uri="{FF2B5EF4-FFF2-40B4-BE49-F238E27FC236}">
                <a16:creationId xmlns:a16="http://schemas.microsoft.com/office/drawing/2014/main" id="{5D1D3B92-EC84-DF6E-7F78-03CCE0C2F6F6}"/>
              </a:ext>
            </a:extLst>
          </p:cNvPr>
          <p:cNvSpPr txBox="1"/>
          <p:nvPr/>
        </p:nvSpPr>
        <p:spPr>
          <a:xfrm>
            <a:off x="644050" y="814025"/>
            <a:ext cx="2451000" cy="2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434841-92A1-FA8B-986F-5C0D36AA0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51" y="535985"/>
            <a:ext cx="7068192" cy="39758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1435CC-683C-9E4F-D200-7E71066E026C}"/>
              </a:ext>
            </a:extLst>
          </p:cNvPr>
          <p:cNvSpPr txBox="1"/>
          <p:nvPr/>
        </p:nvSpPr>
        <p:spPr>
          <a:xfrm>
            <a:off x="4572000" y="4704501"/>
            <a:ext cx="4295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NASA Rover Perseverance Landing on Mars 2021</a:t>
            </a:r>
          </a:p>
        </p:txBody>
      </p:sp>
    </p:spTree>
    <p:extLst>
      <p:ext uri="{BB962C8B-B14F-4D97-AF65-F5344CB8AC3E}">
        <p14:creationId xmlns:p14="http://schemas.microsoft.com/office/powerpoint/2010/main" val="3956379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5012D60A-24C3-E15E-87ED-5088B4285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>
            <a:extLst>
              <a:ext uri="{FF2B5EF4-FFF2-40B4-BE49-F238E27FC236}">
                <a16:creationId xmlns:a16="http://schemas.microsoft.com/office/drawing/2014/main" id="{DBC7CE75-0BAE-D565-B7DF-AE8AB4ADC1B3}"/>
              </a:ext>
            </a:extLst>
          </p:cNvPr>
          <p:cNvSpPr txBox="1"/>
          <p:nvPr/>
        </p:nvSpPr>
        <p:spPr>
          <a:xfrm>
            <a:off x="644050" y="814025"/>
            <a:ext cx="2451000" cy="2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60222-9453-80B3-3A1B-2C39FC437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550" y="214498"/>
            <a:ext cx="3429000" cy="4714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6D9038-21F9-F3F9-962C-504897D94757}"/>
              </a:ext>
            </a:extLst>
          </p:cNvPr>
          <p:cNvSpPr txBox="1"/>
          <p:nvPr/>
        </p:nvSpPr>
        <p:spPr>
          <a:xfrm>
            <a:off x="5201393" y="4453247"/>
            <a:ext cx="3823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Full Circle Expedition, 2022 / Evan Green</a:t>
            </a:r>
          </a:p>
        </p:txBody>
      </p:sp>
    </p:spTree>
    <p:extLst>
      <p:ext uri="{BB962C8B-B14F-4D97-AF65-F5344CB8AC3E}">
        <p14:creationId xmlns:p14="http://schemas.microsoft.com/office/powerpoint/2010/main" val="628243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93A8419D-5F16-B442-12F9-C84943ACB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>
            <a:extLst>
              <a:ext uri="{FF2B5EF4-FFF2-40B4-BE49-F238E27FC236}">
                <a16:creationId xmlns:a16="http://schemas.microsoft.com/office/drawing/2014/main" id="{51662B31-30D1-4ADC-6E2B-18ADED8651EC}"/>
              </a:ext>
            </a:extLst>
          </p:cNvPr>
          <p:cNvSpPr txBox="1"/>
          <p:nvPr/>
        </p:nvSpPr>
        <p:spPr>
          <a:xfrm>
            <a:off x="644050" y="814025"/>
            <a:ext cx="2451000" cy="2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1F6E4-5489-31FC-288E-0565E0282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50" y="736724"/>
            <a:ext cx="7772400" cy="359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3752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1851</TotalTime>
  <Words>266</Words>
  <Application>Microsoft Macintosh PowerPoint</Application>
  <PresentationFormat>On-screen Show (16:9)</PresentationFormat>
  <Paragraphs>62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Times New Roman</vt:lpstr>
      <vt:lpstr>Didot</vt:lpstr>
      <vt:lpstr>Simple Light</vt:lpstr>
      <vt:lpstr>Uncertainty’s Surprising Wisdom:                               An Exploration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Uncertainty’s Surprising Wisdom:                               An Exploration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Maggie Jackson</cp:lastModifiedBy>
  <cp:revision>88</cp:revision>
  <dcterms:modified xsi:type="dcterms:W3CDTF">2025-07-09T20:36:36Z</dcterms:modified>
</cp:coreProperties>
</file>